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3" roundtripDataSignature="AMtx7miLRu/UqUYqMTBab1gohAztzKAp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BDEB47E-70B2-4398-BA34-D34AFAE80697}">
  <a:tblStyle styleId="{DBDEB47E-70B2-4398-BA34-D34AFAE8069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themeOverride" Target="../theme/themeOverride1.xml"/><Relationship Id="rId4"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themeOverride" Target="../theme/themeOverride3.xml"/><Relationship Id="rId4"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themeOverride" Target="../theme/themeOverride2.xml"/><Relationship Id="rId4"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a:t>ELEKTRİK</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0.13556875215084721"/>
          <c:y val="0.29042537481068459"/>
          <c:w val="0.84009047187458474"/>
          <c:h val="0.34557997677461816"/>
        </c:manualLayout>
      </c:layout>
      <c:barChart>
        <c:barDir val="col"/>
        <c:grouping val="clustered"/>
        <c:varyColors val="0"/>
        <c:ser>
          <c:idx val="0"/>
          <c:order val="0"/>
          <c:tx>
            <c:v>2021</c:v>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'yıllar kişi başı'!$A$7:$A$18</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'yıllar kişi başı'!$B$7:$B$18</c:f>
              <c:numCache>
                <c:formatCode>#,##0.00</c:formatCode>
                <c:ptCount val="12"/>
                <c:pt idx="0">
                  <c:v>0</c:v>
                </c:pt>
                <c:pt idx="1">
                  <c:v>0</c:v>
                </c:pt>
                <c:pt idx="2">
                  <c:v>0</c:v>
                </c:pt>
                <c:pt idx="3">
                  <c:v>0</c:v>
                </c:pt>
                <c:pt idx="4">
                  <c:v>206.01969387755102</c:v>
                </c:pt>
                <c:pt idx="5">
                  <c:v>25.496386066763424</c:v>
                </c:pt>
                <c:pt idx="6">
                  <c:v>13.936982232093282</c:v>
                </c:pt>
                <c:pt idx="7">
                  <c:v>14.368778219395868</c:v>
                </c:pt>
                <c:pt idx="8">
                  <c:v>13.521133811230586</c:v>
                </c:pt>
                <c:pt idx="9">
                  <c:v>12.327928494706153</c:v>
                </c:pt>
                <c:pt idx="10">
                  <c:v>36.288974358974357</c:v>
                </c:pt>
                <c:pt idx="11">
                  <c:v>649.97709677419357</c:v>
                </c:pt>
              </c:numCache>
            </c:numRef>
          </c:val>
          <c:extLst>
            <c:ext xmlns:c16="http://schemas.microsoft.com/office/drawing/2014/chart" uri="{C3380CC4-5D6E-409C-BE32-E72D297353CC}">
              <c16:uniqueId val="{00000000-01A5-4CFA-970B-53C52B97B608}"/>
            </c:ext>
          </c:extLst>
        </c:ser>
        <c:ser>
          <c:idx val="1"/>
          <c:order val="1"/>
          <c:tx>
            <c:v>2022</c:v>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'yıllar kişi başı'!$A$7:$A$18</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'yıllar kişi başı'!$C$7:$C$18</c:f>
              <c:numCache>
                <c:formatCode>#,##0.00</c:formatCode>
                <c:ptCount val="12"/>
                <c:pt idx="0">
                  <c:v>669.24290322580646</c:v>
                </c:pt>
                <c:pt idx="1">
                  <c:v>726.33392857142849</c:v>
                </c:pt>
                <c:pt idx="2">
                  <c:v>114.13225130890052</c:v>
                </c:pt>
                <c:pt idx="3">
                  <c:v>34.308510054844611</c:v>
                </c:pt>
                <c:pt idx="4">
                  <c:v>18.314412532637075</c:v>
                </c:pt>
                <c:pt idx="5">
                  <c:v>15.201985682631669</c:v>
                </c:pt>
                <c:pt idx="6">
                  <c:v>11.664864209505334</c:v>
                </c:pt>
                <c:pt idx="7">
                  <c:v>12.549516296450072</c:v>
                </c:pt>
                <c:pt idx="8">
                  <c:v>10.997160186859555</c:v>
                </c:pt>
                <c:pt idx="9">
                  <c:v>10.937400021675517</c:v>
                </c:pt>
                <c:pt idx="10">
                  <c:v>11.012579585130418</c:v>
                </c:pt>
                <c:pt idx="11">
                  <c:v>8.5499913438649653</c:v>
                </c:pt>
              </c:numCache>
            </c:numRef>
          </c:val>
          <c:extLst>
            <c:ext xmlns:c16="http://schemas.microsoft.com/office/drawing/2014/chart" uri="{C3380CC4-5D6E-409C-BE32-E72D297353CC}">
              <c16:uniqueId val="{00000001-01A5-4CFA-970B-53C52B97B608}"/>
            </c:ext>
          </c:extLst>
        </c:ser>
        <c:dLbls>
          <c:dLblPos val="outEnd"/>
          <c:showLegendKey val="0"/>
          <c:showVal val="1"/>
          <c:showCatName val="0"/>
          <c:showSerName val="0"/>
          <c:showPercent val="0"/>
          <c:showBubbleSize val="0"/>
        </c:dLbls>
        <c:gapWidth val="444"/>
        <c:overlap val="-90"/>
        <c:axId val="1012746959"/>
        <c:axId val="1012738223"/>
      </c:barChart>
      <c:catAx>
        <c:axId val="101274695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tr-TR"/>
                  <a:t>Ay</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1012738223"/>
        <c:crosses val="autoZero"/>
        <c:auto val="1"/>
        <c:lblAlgn val="ctr"/>
        <c:lblOffset val="100"/>
        <c:noMultiLvlLbl val="0"/>
      </c:catAx>
      <c:valAx>
        <c:axId val="1012738223"/>
        <c:scaling>
          <c:orientation val="minMax"/>
        </c:scaling>
        <c:delete val="1"/>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tr-TR"/>
                  <a:t> Kiişibaşı Tüketim</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tr-TR"/>
            </a:p>
          </c:txPr>
        </c:title>
        <c:numFmt formatCode="#,##0.00" sourceLinked="1"/>
        <c:majorTickMark val="none"/>
        <c:minorTickMark val="none"/>
        <c:tickLblPos val="nextTo"/>
        <c:crossAx val="1012746959"/>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a:t>lng</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v>2021</c:v>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'yıllar kişi başı'!$A$40:$A$52</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'yıllar kişi başı'!$B$40:$B$52</c:f>
              <c:numCache>
                <c:formatCode>#,##0.00</c:formatCode>
                <c:ptCount val="13"/>
                <c:pt idx="0" formatCode="General">
                  <c:v>2021</c:v>
                </c:pt>
                <c:pt idx="1">
                  <c:v>0</c:v>
                </c:pt>
                <c:pt idx="2">
                  <c:v>0</c:v>
                </c:pt>
                <c:pt idx="3">
                  <c:v>0</c:v>
                </c:pt>
                <c:pt idx="4">
                  <c:v>0</c:v>
                </c:pt>
                <c:pt idx="5">
                  <c:v>0</c:v>
                </c:pt>
                <c:pt idx="6">
                  <c:v>0.98548621190130625</c:v>
                </c:pt>
                <c:pt idx="7">
                  <c:v>0.10031464001480658</c:v>
                </c:pt>
                <c:pt idx="8">
                  <c:v>0.19046104928457869</c:v>
                </c:pt>
                <c:pt idx="9">
                  <c:v>0.24026284348864993</c:v>
                </c:pt>
                <c:pt idx="10">
                  <c:v>0.45312260242442842</c:v>
                </c:pt>
                <c:pt idx="11">
                  <c:v>0</c:v>
                </c:pt>
                <c:pt idx="12">
                  <c:v>0</c:v>
                </c:pt>
              </c:numCache>
            </c:numRef>
          </c:val>
          <c:extLst>
            <c:ext xmlns:c16="http://schemas.microsoft.com/office/drawing/2014/chart" uri="{C3380CC4-5D6E-409C-BE32-E72D297353CC}">
              <c16:uniqueId val="{00000000-6680-465D-A4D2-DE14359A77A4}"/>
            </c:ext>
          </c:extLst>
        </c:ser>
        <c:ser>
          <c:idx val="1"/>
          <c:order val="1"/>
          <c:tx>
            <c:v>2022</c:v>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'yıllar kişi başı'!$A$40:$A$52</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'yıllar kişi başı'!$C$40:$C$52</c:f>
              <c:numCache>
                <c:formatCode>#,##0.00</c:formatCode>
                <c:ptCount val="13"/>
                <c:pt idx="0" formatCode="General">
                  <c:v>2022</c:v>
                </c:pt>
                <c:pt idx="1">
                  <c:v>0</c:v>
                </c:pt>
                <c:pt idx="2">
                  <c:v>0</c:v>
                </c:pt>
                <c:pt idx="3">
                  <c:v>7.4921465968586389</c:v>
                </c:pt>
                <c:pt idx="4">
                  <c:v>0</c:v>
                </c:pt>
                <c:pt idx="5">
                  <c:v>0.4177545691906005</c:v>
                </c:pt>
                <c:pt idx="6">
                  <c:v>0.33748082495312764</c:v>
                </c:pt>
                <c:pt idx="7">
                  <c:v>6.8241651655812668E-2</c:v>
                </c:pt>
                <c:pt idx="8">
                  <c:v>0.21950038059649851</c:v>
                </c:pt>
                <c:pt idx="9">
                  <c:v>8.2429174201326103E-2</c:v>
                </c:pt>
                <c:pt idx="10">
                  <c:v>0.24059824428308227</c:v>
                </c:pt>
                <c:pt idx="11">
                  <c:v>0.22057917436845348</c:v>
                </c:pt>
                <c:pt idx="12">
                  <c:v>0.56329798744860415</c:v>
                </c:pt>
              </c:numCache>
            </c:numRef>
          </c:val>
          <c:extLst>
            <c:ext xmlns:c16="http://schemas.microsoft.com/office/drawing/2014/chart" uri="{C3380CC4-5D6E-409C-BE32-E72D297353CC}">
              <c16:uniqueId val="{00000001-6680-465D-A4D2-DE14359A77A4}"/>
            </c:ext>
          </c:extLst>
        </c:ser>
        <c:dLbls>
          <c:dLblPos val="outEnd"/>
          <c:showLegendKey val="0"/>
          <c:showVal val="1"/>
          <c:showCatName val="0"/>
          <c:showSerName val="0"/>
          <c:showPercent val="0"/>
          <c:showBubbleSize val="0"/>
        </c:dLbls>
        <c:gapWidth val="444"/>
        <c:overlap val="-90"/>
        <c:axId val="1012746959"/>
        <c:axId val="1012738223"/>
      </c:barChart>
      <c:catAx>
        <c:axId val="101274695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tr-TR"/>
                  <a:t>Ay</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1012738223"/>
        <c:crosses val="autoZero"/>
        <c:auto val="1"/>
        <c:lblAlgn val="ctr"/>
        <c:lblOffset val="100"/>
        <c:noMultiLvlLbl val="0"/>
      </c:catAx>
      <c:valAx>
        <c:axId val="1012738223"/>
        <c:scaling>
          <c:orientation val="minMax"/>
        </c:scaling>
        <c:delete val="1"/>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tr-TR" dirty="0"/>
                  <a:t> </a:t>
                </a:r>
                <a:r>
                  <a:rPr lang="tr-TR" dirty="0" err="1" smtClean="0"/>
                  <a:t>Kişibaşı</a:t>
                </a:r>
                <a:r>
                  <a:rPr lang="tr-TR" dirty="0" smtClean="0"/>
                  <a:t> </a:t>
                </a:r>
                <a:r>
                  <a:rPr lang="tr-TR" dirty="0"/>
                  <a:t>Tüketim</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crossAx val="1012746959"/>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a:t>SU</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v>2021</c:v>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'yıllar kişi başı'!$A$23:$A$35</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'yıllar kişi başı'!$B$23:$B$35</c:f>
              <c:numCache>
                <c:formatCode>#,##0.00</c:formatCode>
                <c:ptCount val="13"/>
                <c:pt idx="0" formatCode="General">
                  <c:v>2021</c:v>
                </c:pt>
                <c:pt idx="1">
                  <c:v>0</c:v>
                </c:pt>
                <c:pt idx="2">
                  <c:v>0</c:v>
                </c:pt>
                <c:pt idx="3">
                  <c:v>0</c:v>
                </c:pt>
                <c:pt idx="4">
                  <c:v>0</c:v>
                </c:pt>
                <c:pt idx="5">
                  <c:v>1.153061224489796</c:v>
                </c:pt>
                <c:pt idx="6">
                  <c:v>0.10836961780358007</c:v>
                </c:pt>
                <c:pt idx="7">
                  <c:v>5.5062002591153063E-2</c:v>
                </c:pt>
                <c:pt idx="8">
                  <c:v>8.7440381558028621E-2</c:v>
                </c:pt>
                <c:pt idx="9">
                  <c:v>0.10931899641577061</c:v>
                </c:pt>
                <c:pt idx="10">
                  <c:v>0.10863894429952432</c:v>
                </c:pt>
                <c:pt idx="11">
                  <c:v>0.43897435897435899</c:v>
                </c:pt>
                <c:pt idx="12">
                  <c:v>6.193548387096774</c:v>
                </c:pt>
              </c:numCache>
            </c:numRef>
          </c:val>
          <c:extLst>
            <c:ext xmlns:c16="http://schemas.microsoft.com/office/drawing/2014/chart" uri="{C3380CC4-5D6E-409C-BE32-E72D297353CC}">
              <c16:uniqueId val="{00000000-706F-410C-90BD-3897F37DAD31}"/>
            </c:ext>
          </c:extLst>
        </c:ser>
        <c:ser>
          <c:idx val="1"/>
          <c:order val="1"/>
          <c:tx>
            <c:v>2022</c:v>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'yıllar kişi başı'!$A$23:$A$35</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'yıllar kişi başı'!$C$23:$C$35</c:f>
              <c:numCache>
                <c:formatCode>#,##0.00</c:formatCode>
                <c:ptCount val="13"/>
                <c:pt idx="0" formatCode="General">
                  <c:v>2022</c:v>
                </c:pt>
                <c:pt idx="1">
                  <c:v>0</c:v>
                </c:pt>
                <c:pt idx="2">
                  <c:v>2.5714285714285716</c:v>
                </c:pt>
                <c:pt idx="3">
                  <c:v>0.43979057591623039</c:v>
                </c:pt>
                <c:pt idx="4">
                  <c:v>0.10146252285191956</c:v>
                </c:pt>
                <c:pt idx="5">
                  <c:v>0.17406440382941687</c:v>
                </c:pt>
                <c:pt idx="6">
                  <c:v>4.7042781660132947E-2</c:v>
                </c:pt>
                <c:pt idx="7">
                  <c:v>2.2862685326312873E-2</c:v>
                </c:pt>
                <c:pt idx="8">
                  <c:v>7.5081309251954886E-2</c:v>
                </c:pt>
                <c:pt idx="9">
                  <c:v>9.3806509945750446E-2</c:v>
                </c:pt>
                <c:pt idx="10">
                  <c:v>0.1123875582529533</c:v>
                </c:pt>
                <c:pt idx="11">
                  <c:v>0.13247073321010475</c:v>
                </c:pt>
                <c:pt idx="12">
                  <c:v>9.3919065137416144E-2</c:v>
                </c:pt>
              </c:numCache>
            </c:numRef>
          </c:val>
          <c:extLst>
            <c:ext xmlns:c16="http://schemas.microsoft.com/office/drawing/2014/chart" uri="{C3380CC4-5D6E-409C-BE32-E72D297353CC}">
              <c16:uniqueId val="{00000001-706F-410C-90BD-3897F37DAD31}"/>
            </c:ext>
          </c:extLst>
        </c:ser>
        <c:dLbls>
          <c:dLblPos val="outEnd"/>
          <c:showLegendKey val="0"/>
          <c:showVal val="1"/>
          <c:showCatName val="0"/>
          <c:showSerName val="0"/>
          <c:showPercent val="0"/>
          <c:showBubbleSize val="0"/>
        </c:dLbls>
        <c:gapWidth val="444"/>
        <c:overlap val="-90"/>
        <c:axId val="1012746959"/>
        <c:axId val="1012738223"/>
      </c:barChart>
      <c:catAx>
        <c:axId val="101274695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tr-TR"/>
                  <a:t>Ay</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1012738223"/>
        <c:crosses val="autoZero"/>
        <c:auto val="1"/>
        <c:lblAlgn val="ctr"/>
        <c:lblOffset val="100"/>
        <c:noMultiLvlLbl val="0"/>
      </c:catAx>
      <c:valAx>
        <c:axId val="1012738223"/>
        <c:scaling>
          <c:orientation val="minMax"/>
        </c:scaling>
        <c:delete val="1"/>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tr-TR" dirty="0"/>
                  <a:t> </a:t>
                </a:r>
                <a:r>
                  <a:rPr lang="tr-TR" dirty="0" err="1" smtClean="0"/>
                  <a:t>Kişibaşı</a:t>
                </a:r>
                <a:r>
                  <a:rPr lang="tr-TR" dirty="0" smtClean="0"/>
                  <a:t> </a:t>
                </a:r>
                <a:r>
                  <a:rPr lang="tr-TR" dirty="0"/>
                  <a:t>Tüketim</a:t>
                </a:r>
              </a:p>
            </c:rich>
          </c:tx>
          <c:layout>
            <c:manualLayout>
              <c:xMode val="edge"/>
              <c:yMode val="edge"/>
              <c:x val="2.0210680064066552E-2"/>
              <c:y val="0.25456760357738001"/>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crossAx val="1012746959"/>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showMasterSp="0" type="title">
  <p:cSld name="TITLE">
    <p:spTree>
      <p:nvGrpSpPr>
        <p:cNvPr id="22" name="Shape 22"/>
        <p:cNvGrpSpPr/>
        <p:nvPr/>
      </p:nvGrpSpPr>
      <p:grpSpPr>
        <a:xfrm>
          <a:off x="0" y="0"/>
          <a:ext cx="0" cy="0"/>
          <a:chOff x="0" y="0"/>
          <a:chExt cx="0" cy="0"/>
        </a:xfrm>
      </p:grpSpPr>
      <p:grpSp>
        <p:nvGrpSpPr>
          <p:cNvPr id="23" name="Google Shape;23;p59"/>
          <p:cNvGrpSpPr/>
          <p:nvPr/>
        </p:nvGrpSpPr>
        <p:grpSpPr>
          <a:xfrm>
            <a:off x="0" y="-8467"/>
            <a:ext cx="12192000" cy="6866467"/>
            <a:chOff x="0" y="-8467"/>
            <a:chExt cx="12192000" cy="6866467"/>
          </a:xfrm>
        </p:grpSpPr>
        <p:cxnSp>
          <p:nvCxnSpPr>
            <p:cNvPr id="24" name="Google Shape;24;p59"/>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59"/>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5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5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59"/>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5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5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59"/>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9"/>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59"/>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9"/>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 name="Google Shape;36;p5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Resim Yazısı">
  <p:cSld name="Başlık ve Resim Yazısı">
    <p:spTree>
      <p:nvGrpSpPr>
        <p:cNvPr id="90" name="Shape 90"/>
        <p:cNvGrpSpPr/>
        <p:nvPr/>
      </p:nvGrpSpPr>
      <p:grpSpPr>
        <a:xfrm>
          <a:off x="0" y="0"/>
          <a:ext cx="0" cy="0"/>
          <a:chOff x="0" y="0"/>
          <a:chExt cx="0" cy="0"/>
        </a:xfrm>
      </p:grpSpPr>
      <p:sp>
        <p:nvSpPr>
          <p:cNvPr id="91" name="Google Shape;91;p68"/>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68"/>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3" name="Google Shape;93;p6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im Yazılı Alıntı">
  <p:cSld name="Resim Yazılı Alıntı">
    <p:spTree>
      <p:nvGrpSpPr>
        <p:cNvPr id="96" name="Shape 96"/>
        <p:cNvGrpSpPr/>
        <p:nvPr/>
      </p:nvGrpSpPr>
      <p:grpSpPr>
        <a:xfrm>
          <a:off x="0" y="0"/>
          <a:ext cx="0" cy="0"/>
          <a:chOff x="0" y="0"/>
          <a:chExt cx="0" cy="0"/>
        </a:xfrm>
      </p:grpSpPr>
      <p:sp>
        <p:nvSpPr>
          <p:cNvPr id="97" name="Google Shape;97;p69"/>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69"/>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69"/>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0" name="Google Shape;100;p6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6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
        <p:nvSpPr>
          <p:cNvPr id="103" name="Google Shape;103;p69"/>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tr-TR" sz="8000">
                <a:solidFill>
                  <a:srgbClr val="BFE471"/>
                </a:solidFill>
                <a:latin typeface="Arial"/>
                <a:ea typeface="Arial"/>
                <a:cs typeface="Arial"/>
                <a:sym typeface="Arial"/>
              </a:rPr>
              <a:t>“</a:t>
            </a:r>
            <a:endParaRPr/>
          </a:p>
        </p:txBody>
      </p:sp>
      <p:sp>
        <p:nvSpPr>
          <p:cNvPr id="104" name="Google Shape;104;p69"/>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tr-TR"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sim Kartı">
  <p:cSld name="İsim Kartı">
    <p:spTree>
      <p:nvGrpSpPr>
        <p:cNvPr id="105" name="Shape 105"/>
        <p:cNvGrpSpPr/>
        <p:nvPr/>
      </p:nvGrpSpPr>
      <p:grpSpPr>
        <a:xfrm>
          <a:off x="0" y="0"/>
          <a:ext cx="0" cy="0"/>
          <a:chOff x="0" y="0"/>
          <a:chExt cx="0" cy="0"/>
        </a:xfrm>
      </p:grpSpPr>
      <p:sp>
        <p:nvSpPr>
          <p:cNvPr id="106" name="Google Shape;106;p70"/>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70"/>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8" name="Google Shape;108;p7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7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7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ıntı İsim Kartı">
  <p:cSld name="Alıntı İsim Kartı">
    <p:spTree>
      <p:nvGrpSpPr>
        <p:cNvPr id="111" name="Shape 111"/>
        <p:cNvGrpSpPr/>
        <p:nvPr/>
      </p:nvGrpSpPr>
      <p:grpSpPr>
        <a:xfrm>
          <a:off x="0" y="0"/>
          <a:ext cx="0" cy="0"/>
          <a:chOff x="0" y="0"/>
          <a:chExt cx="0" cy="0"/>
        </a:xfrm>
      </p:grpSpPr>
      <p:sp>
        <p:nvSpPr>
          <p:cNvPr id="112" name="Google Shape;112;p71"/>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71"/>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71"/>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5" name="Google Shape;115;p7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7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7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
        <p:nvSpPr>
          <p:cNvPr id="118" name="Google Shape;118;p71"/>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tr-TR" sz="8000">
                <a:solidFill>
                  <a:srgbClr val="BFE471"/>
                </a:solidFill>
                <a:latin typeface="Arial"/>
                <a:ea typeface="Arial"/>
                <a:cs typeface="Arial"/>
                <a:sym typeface="Arial"/>
              </a:rPr>
              <a:t>“</a:t>
            </a:r>
            <a:endParaRPr/>
          </a:p>
        </p:txBody>
      </p:sp>
      <p:sp>
        <p:nvSpPr>
          <p:cNvPr id="119" name="Google Shape;119;p71"/>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tr-TR"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ğru veya Yanlış">
  <p:cSld name="Doğru veya Yanlış">
    <p:spTree>
      <p:nvGrpSpPr>
        <p:cNvPr id="120" name="Shape 120"/>
        <p:cNvGrpSpPr/>
        <p:nvPr/>
      </p:nvGrpSpPr>
      <p:grpSpPr>
        <a:xfrm>
          <a:off x="0" y="0"/>
          <a:ext cx="0" cy="0"/>
          <a:chOff x="0" y="0"/>
          <a:chExt cx="0" cy="0"/>
        </a:xfrm>
      </p:grpSpPr>
      <p:sp>
        <p:nvSpPr>
          <p:cNvPr id="121" name="Google Shape;121;p72"/>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7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3" name="Google Shape;123;p7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4" name="Google Shape;124;p7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7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7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127" name="Shape 127"/>
        <p:cNvGrpSpPr/>
        <p:nvPr/>
      </p:nvGrpSpPr>
      <p:grpSpPr>
        <a:xfrm>
          <a:off x="0" y="0"/>
          <a:ext cx="0" cy="0"/>
          <a:chOff x="0" y="0"/>
          <a:chExt cx="0" cy="0"/>
        </a:xfrm>
      </p:grpSpPr>
      <p:sp>
        <p:nvSpPr>
          <p:cNvPr id="128" name="Google Shape;128;p7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73"/>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0" name="Google Shape;130;p7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7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7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133" name="Shape 133"/>
        <p:cNvGrpSpPr/>
        <p:nvPr/>
      </p:nvGrpSpPr>
      <p:grpSpPr>
        <a:xfrm>
          <a:off x="0" y="0"/>
          <a:ext cx="0" cy="0"/>
          <a:chOff x="0" y="0"/>
          <a:chExt cx="0" cy="0"/>
        </a:xfrm>
      </p:grpSpPr>
      <p:sp>
        <p:nvSpPr>
          <p:cNvPr id="134" name="Google Shape;134;p74"/>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74"/>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6" name="Google Shape;136;p7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7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7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39" name="Shape 39"/>
        <p:cNvGrpSpPr/>
        <p:nvPr/>
      </p:nvGrpSpPr>
      <p:grpSpPr>
        <a:xfrm>
          <a:off x="0" y="0"/>
          <a:ext cx="0" cy="0"/>
          <a:chOff x="0" y="0"/>
          <a:chExt cx="0" cy="0"/>
        </a:xfrm>
      </p:grpSpPr>
      <p:sp>
        <p:nvSpPr>
          <p:cNvPr id="40" name="Google Shape;40;p6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0"/>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2" name="Google Shape;42;p6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45" name="Shape 45"/>
        <p:cNvGrpSpPr/>
        <p:nvPr/>
      </p:nvGrpSpPr>
      <p:grpSpPr>
        <a:xfrm>
          <a:off x="0" y="0"/>
          <a:ext cx="0" cy="0"/>
          <a:chOff x="0" y="0"/>
          <a:chExt cx="0" cy="0"/>
        </a:xfrm>
      </p:grpSpPr>
      <p:sp>
        <p:nvSpPr>
          <p:cNvPr id="46" name="Google Shape;46;p61"/>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1"/>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8" name="Google Shape;48;p61"/>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49" name="Google Shape;49;p6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52" name="Shape 52"/>
        <p:cNvGrpSpPr/>
        <p:nvPr/>
      </p:nvGrpSpPr>
      <p:grpSpPr>
        <a:xfrm>
          <a:off x="0" y="0"/>
          <a:ext cx="0" cy="0"/>
          <a:chOff x="0" y="0"/>
          <a:chExt cx="0" cy="0"/>
        </a:xfrm>
      </p:grpSpPr>
      <p:sp>
        <p:nvSpPr>
          <p:cNvPr id="53" name="Google Shape;53;p62"/>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2"/>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55" name="Google Shape;55;p6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58" name="Shape 58"/>
        <p:cNvGrpSpPr/>
        <p:nvPr/>
      </p:nvGrpSpPr>
      <p:grpSpPr>
        <a:xfrm>
          <a:off x="0" y="0"/>
          <a:ext cx="0" cy="0"/>
          <a:chOff x="0" y="0"/>
          <a:chExt cx="0" cy="0"/>
        </a:xfrm>
      </p:grpSpPr>
      <p:sp>
        <p:nvSpPr>
          <p:cNvPr id="59" name="Google Shape;59;p6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3"/>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1" name="Google Shape;61;p63"/>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6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65" name="Shape 65"/>
        <p:cNvGrpSpPr/>
        <p:nvPr/>
      </p:nvGrpSpPr>
      <p:grpSpPr>
        <a:xfrm>
          <a:off x="0" y="0"/>
          <a:ext cx="0" cy="0"/>
          <a:chOff x="0" y="0"/>
          <a:chExt cx="0" cy="0"/>
        </a:xfrm>
      </p:grpSpPr>
      <p:sp>
        <p:nvSpPr>
          <p:cNvPr id="66" name="Google Shape;66;p6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64"/>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8" name="Google Shape;68;p64"/>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9" name="Google Shape;69;p64"/>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70" name="Google Shape;70;p64"/>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1" name="Google Shape;71;p6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6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74" name="Shape 74"/>
        <p:cNvGrpSpPr/>
        <p:nvPr/>
      </p:nvGrpSpPr>
      <p:grpSpPr>
        <a:xfrm>
          <a:off x="0" y="0"/>
          <a:ext cx="0" cy="0"/>
          <a:chOff x="0" y="0"/>
          <a:chExt cx="0" cy="0"/>
        </a:xfrm>
      </p:grpSpPr>
      <p:sp>
        <p:nvSpPr>
          <p:cNvPr id="75" name="Google Shape;75;p6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79" name="Shape 79"/>
        <p:cNvGrpSpPr/>
        <p:nvPr/>
      </p:nvGrpSpPr>
      <p:grpSpPr>
        <a:xfrm>
          <a:off x="0" y="0"/>
          <a:ext cx="0" cy="0"/>
          <a:chOff x="0" y="0"/>
          <a:chExt cx="0" cy="0"/>
        </a:xfrm>
      </p:grpSpPr>
      <p:sp>
        <p:nvSpPr>
          <p:cNvPr id="80" name="Google Shape;80;p6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6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83" name="Shape 83"/>
        <p:cNvGrpSpPr/>
        <p:nvPr/>
      </p:nvGrpSpPr>
      <p:grpSpPr>
        <a:xfrm>
          <a:off x="0" y="0"/>
          <a:ext cx="0" cy="0"/>
          <a:chOff x="0" y="0"/>
          <a:chExt cx="0" cy="0"/>
        </a:xfrm>
      </p:grpSpPr>
      <p:sp>
        <p:nvSpPr>
          <p:cNvPr id="84" name="Google Shape;84;p67"/>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67"/>
          <p:cNvSpPr/>
          <p:nvPr>
            <p:ph idx="2" type="pic"/>
          </p:nvPr>
        </p:nvSpPr>
        <p:spPr>
          <a:xfrm>
            <a:off x="677334" y="609600"/>
            <a:ext cx="8596668" cy="3845718"/>
          </a:xfrm>
          <a:prstGeom prst="rect">
            <a:avLst/>
          </a:prstGeom>
          <a:noFill/>
          <a:ln>
            <a:noFill/>
          </a:ln>
        </p:spPr>
      </p:sp>
      <p:sp>
        <p:nvSpPr>
          <p:cNvPr id="86" name="Google Shape;86;p67"/>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7" name="Google Shape;87;p6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6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6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58"/>
          <p:cNvGrpSpPr/>
          <p:nvPr/>
        </p:nvGrpSpPr>
        <p:grpSpPr>
          <a:xfrm>
            <a:off x="0" y="-8467"/>
            <a:ext cx="12192000" cy="6866467"/>
            <a:chOff x="0" y="-8467"/>
            <a:chExt cx="12192000" cy="6866467"/>
          </a:xfrm>
        </p:grpSpPr>
        <p:cxnSp>
          <p:nvCxnSpPr>
            <p:cNvPr id="7" name="Google Shape;7;p58"/>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58"/>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5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5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58"/>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5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5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5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58"/>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58"/>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5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58"/>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5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5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5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hart" Target="../charts/char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png"/><Relationship Id="rId4" Type="http://schemas.openxmlformats.org/officeDocument/2006/relationships/image" Target="../media/image40.jpg"/><Relationship Id="rId5"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0.png"/><Relationship Id="rId4" Type="http://schemas.openxmlformats.org/officeDocument/2006/relationships/image" Target="../media/image40.jpg"/><Relationship Id="rId5"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3.jpg"/><Relationship Id="rId6" Type="http://schemas.openxmlformats.org/officeDocument/2006/relationships/image" Target="../media/image53.jpg"/><Relationship Id="rId7"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jpg"/><Relationship Id="rId4" Type="http://schemas.openxmlformats.org/officeDocument/2006/relationships/image" Target="../media/image55.jpg"/><Relationship Id="rId5" Type="http://schemas.openxmlformats.org/officeDocument/2006/relationships/image" Target="../media/image4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9.jpg"/><Relationship Id="rId4" Type="http://schemas.openxmlformats.org/officeDocument/2006/relationships/image" Target="../media/image48.jpg"/><Relationship Id="rId5" Type="http://schemas.openxmlformats.org/officeDocument/2006/relationships/image" Target="../media/image5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61.jpg"/><Relationship Id="rId5" Type="http://schemas.openxmlformats.org/officeDocument/2006/relationships/image" Target="../media/image9.jpg"/><Relationship Id="rId6"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jpg"/><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0.jpg"/><Relationship Id="rId4" Type="http://schemas.openxmlformats.org/officeDocument/2006/relationships/image" Target="../media/image6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8.jpg"/><Relationship Id="rId4" Type="http://schemas.openxmlformats.org/officeDocument/2006/relationships/image" Target="../media/image6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1.jpg"/><Relationship Id="rId4" Type="http://schemas.openxmlformats.org/officeDocument/2006/relationships/image" Target="../media/image84.jpg"/><Relationship Id="rId5" Type="http://schemas.openxmlformats.org/officeDocument/2006/relationships/image" Target="../media/image66.jpg"/><Relationship Id="rId6" Type="http://schemas.openxmlformats.org/officeDocument/2006/relationships/image" Target="../media/image7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9.jpg"/><Relationship Id="rId4" Type="http://schemas.openxmlformats.org/officeDocument/2006/relationships/image" Target="../media/image75.jpg"/><Relationship Id="rId5" Type="http://schemas.openxmlformats.org/officeDocument/2006/relationships/image" Target="../media/image8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4.jpg"/><Relationship Id="rId4" Type="http://schemas.openxmlformats.org/officeDocument/2006/relationships/image" Target="../media/image7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2.jpg"/><Relationship Id="rId5" Type="http://schemas.openxmlformats.org/officeDocument/2006/relationships/image" Target="../media/image8.jpg"/><Relationship Id="rId6" Type="http://schemas.openxmlformats.org/officeDocument/2006/relationships/image" Target="../media/image2.jpg"/><Relationship Id="rId7" Type="http://schemas.openxmlformats.org/officeDocument/2006/relationships/image" Target="../media/image5.jpg"/><Relationship Id="rId8"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tr-TR"/>
              <a:t>Villa Sunflower Otel </a:t>
            </a:r>
            <a:endParaRPr/>
          </a:p>
        </p:txBody>
      </p:sp>
      <p:sp>
        <p:nvSpPr>
          <p:cNvPr id="144" name="Google Shape;144;p1"/>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tr-TR"/>
              <a:t>Sürdürülebilirlik Raporu - 2022 </a:t>
            </a:r>
            <a:endParaRPr/>
          </a:p>
          <a:p>
            <a:pPr indent="0" lvl="0" marL="0" rtl="0" algn="r">
              <a:spcBef>
                <a:spcPts val="1000"/>
              </a:spcBef>
              <a:spcAft>
                <a:spcPts val="0"/>
              </a:spcAft>
              <a:buSzPts val="1440"/>
              <a:buNone/>
            </a:pPr>
            <a:r>
              <a:t/>
            </a:r>
            <a:endParaRPr/>
          </a:p>
        </p:txBody>
      </p:sp>
      <p:pic>
        <p:nvPicPr>
          <p:cNvPr id="145" name="Google Shape;145;p1"/>
          <p:cNvPicPr preferRelativeResize="0"/>
          <p:nvPr/>
        </p:nvPicPr>
        <p:blipFill rotWithShape="1">
          <a:blip r:embed="rId3">
            <a:alphaModFix/>
          </a:blip>
          <a:srcRect b="0" l="0" r="0" t="0"/>
          <a:stretch/>
        </p:blipFill>
        <p:spPr>
          <a:xfrm>
            <a:off x="3326054" y="293863"/>
            <a:ext cx="4128961" cy="2660074"/>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Clr>
                <a:schemeClr val="accent1"/>
              </a:buClr>
              <a:buSzPts val="4400"/>
              <a:buFont typeface="Trebuchet MS"/>
              <a:buNone/>
            </a:pPr>
            <a:r>
              <a:rPr lang="tr-TR" sz="4400"/>
              <a:t>02 BÖLÜM</a:t>
            </a:r>
            <a:endParaRPr sz="4400"/>
          </a:p>
        </p:txBody>
      </p:sp>
      <p:pic>
        <p:nvPicPr>
          <p:cNvPr id="210" name="Google Shape;210;p10"/>
          <p:cNvPicPr preferRelativeResize="0"/>
          <p:nvPr>
            <p:ph idx="1" type="body"/>
          </p:nvPr>
        </p:nvPicPr>
        <p:blipFill rotWithShape="1">
          <a:blip r:embed="rId3">
            <a:alphaModFix/>
          </a:blip>
          <a:srcRect b="0" l="0" r="0" t="0"/>
          <a:stretch/>
        </p:blipFill>
        <p:spPr>
          <a:xfrm>
            <a:off x="1092312" y="321055"/>
            <a:ext cx="1875331" cy="1617933"/>
          </a:xfrm>
          <a:prstGeom prst="rect">
            <a:avLst/>
          </a:prstGeom>
          <a:noFill/>
          <a:ln>
            <a:noFill/>
          </a:ln>
        </p:spPr>
      </p:pic>
      <p:sp>
        <p:nvSpPr>
          <p:cNvPr id="211" name="Google Shape;211;p10"/>
          <p:cNvSpPr/>
          <p:nvPr/>
        </p:nvSpPr>
        <p:spPr>
          <a:xfrm>
            <a:off x="1642264" y="2227533"/>
            <a:ext cx="666680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tr-TR" sz="4000" u="none" cap="none" strike="noStrike">
                <a:solidFill>
                  <a:schemeClr val="accent1"/>
                </a:solidFill>
                <a:latin typeface="Trebuchet MS"/>
                <a:ea typeface="Trebuchet MS"/>
                <a:cs typeface="Trebuchet MS"/>
                <a:sym typeface="Trebuchet MS"/>
              </a:rPr>
              <a:t>Politikalar</a:t>
            </a:r>
            <a:endParaRPr sz="2000">
              <a:solidFill>
                <a:schemeClr val="accent1"/>
              </a:solidFill>
              <a:latin typeface="Trebuchet MS"/>
              <a:ea typeface="Trebuchet MS"/>
              <a:cs typeface="Trebuchet MS"/>
              <a:sym typeface="Trebuchet MS"/>
            </a:endParaRPr>
          </a:p>
        </p:txBody>
      </p:sp>
      <p:sp>
        <p:nvSpPr>
          <p:cNvPr id="212" name="Google Shape;212;p10"/>
          <p:cNvSpPr/>
          <p:nvPr/>
        </p:nvSpPr>
        <p:spPr>
          <a:xfrm>
            <a:off x="1479665" y="2873863"/>
            <a:ext cx="7664335"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chemeClr val="accent1"/>
                </a:solidFill>
                <a:latin typeface="Trebuchet MS"/>
                <a:ea typeface="Trebuchet MS"/>
                <a:cs typeface="Trebuchet MS"/>
                <a:sym typeface="Trebuchet MS"/>
              </a:rPr>
              <a:t>06 TOPLUMA UYUM POLİTİKAMIZ</a:t>
            </a:r>
            <a:endParaRPr/>
          </a:p>
          <a:p>
            <a:pPr indent="0" lvl="0" marL="0" marR="0" rtl="0" algn="l">
              <a:spcBef>
                <a:spcPts val="0"/>
              </a:spcBef>
              <a:spcAft>
                <a:spcPts val="0"/>
              </a:spcAft>
              <a:buNone/>
            </a:pPr>
            <a:r>
              <a:rPr lang="tr-TR" sz="2400">
                <a:solidFill>
                  <a:schemeClr val="accent1"/>
                </a:solidFill>
                <a:latin typeface="Trebuchet MS"/>
                <a:ea typeface="Trebuchet MS"/>
                <a:cs typeface="Trebuchet MS"/>
                <a:sym typeface="Trebuchet MS"/>
              </a:rPr>
              <a:t>07 ÇEVRE VE SOSYAL POLİTİKAMIZ</a:t>
            </a:r>
            <a:endParaRPr/>
          </a:p>
          <a:p>
            <a:pPr indent="0" lvl="0" marL="0" marR="0" rtl="0" algn="l">
              <a:spcBef>
                <a:spcPts val="0"/>
              </a:spcBef>
              <a:spcAft>
                <a:spcPts val="0"/>
              </a:spcAft>
              <a:buNone/>
            </a:pPr>
            <a:r>
              <a:rPr lang="tr-TR" sz="2400">
                <a:solidFill>
                  <a:schemeClr val="accent1"/>
                </a:solidFill>
                <a:latin typeface="Trebuchet MS"/>
                <a:ea typeface="Trebuchet MS"/>
                <a:cs typeface="Trebuchet MS"/>
                <a:sym typeface="Trebuchet MS"/>
              </a:rPr>
              <a:t>08 İŞ SAĞLIĞI VE GÜVENLİĞİ POLİTİKAMIZ</a:t>
            </a:r>
            <a:endParaRPr/>
          </a:p>
          <a:p>
            <a:pPr indent="0" lvl="0" marL="0" marR="0" rtl="0" algn="l">
              <a:spcBef>
                <a:spcPts val="0"/>
              </a:spcBef>
              <a:spcAft>
                <a:spcPts val="0"/>
              </a:spcAft>
              <a:buNone/>
            </a:pPr>
            <a:r>
              <a:rPr lang="tr-TR" sz="2400">
                <a:solidFill>
                  <a:schemeClr val="accent1"/>
                </a:solidFill>
                <a:latin typeface="Trebuchet MS"/>
                <a:ea typeface="Trebuchet MS"/>
                <a:cs typeface="Trebuchet MS"/>
                <a:sym typeface="Trebuchet MS"/>
              </a:rPr>
              <a:t>09 SÜRDÜRÜLEBİLİRLİK POLİTİKAMIZ</a:t>
            </a:r>
            <a:endParaRPr/>
          </a:p>
          <a:p>
            <a:pPr indent="0" lvl="0" marL="0" marR="0" rtl="0" algn="l">
              <a:spcBef>
                <a:spcPts val="0"/>
              </a:spcBef>
              <a:spcAft>
                <a:spcPts val="0"/>
              </a:spcAft>
              <a:buNone/>
            </a:pPr>
            <a:r>
              <a:rPr lang="tr-TR" sz="2400">
                <a:solidFill>
                  <a:schemeClr val="accent1"/>
                </a:solidFill>
                <a:latin typeface="Trebuchet MS"/>
                <a:ea typeface="Trebuchet MS"/>
                <a:cs typeface="Trebuchet MS"/>
                <a:sym typeface="Trebuchet MS"/>
              </a:rPr>
              <a:t>10 SÜRDÜRÜLEBİLİR SATIN ALMA POLİTİKASI</a:t>
            </a:r>
            <a:endParaRPr/>
          </a:p>
          <a:p>
            <a:pPr indent="0" lvl="0" marL="0" marR="0" rtl="0" algn="l">
              <a:spcBef>
                <a:spcPts val="0"/>
              </a:spcBef>
              <a:spcAft>
                <a:spcPts val="0"/>
              </a:spcAft>
              <a:buNone/>
            </a:pPr>
            <a:r>
              <a:rPr lang="tr-TR" sz="2400">
                <a:solidFill>
                  <a:schemeClr val="accent1"/>
                </a:solidFill>
                <a:latin typeface="Trebuchet MS"/>
                <a:ea typeface="Trebuchet MS"/>
                <a:cs typeface="Trebuchet MS"/>
                <a:sym typeface="Trebuchet MS"/>
              </a:rPr>
              <a:t>11 ÇOCUK KORUMA POLİTİKAMIZ</a:t>
            </a:r>
            <a:endParaRPr/>
          </a:p>
          <a:p>
            <a:pPr indent="0" lvl="0" marL="0" marR="0" rtl="0" algn="l">
              <a:spcBef>
                <a:spcPts val="0"/>
              </a:spcBef>
              <a:spcAft>
                <a:spcPts val="0"/>
              </a:spcAft>
              <a:buNone/>
            </a:pPr>
            <a:r>
              <a:rPr lang="tr-TR" sz="2400">
                <a:solidFill>
                  <a:schemeClr val="accent1"/>
                </a:solidFill>
                <a:latin typeface="Trebuchet MS"/>
                <a:ea typeface="Trebuchet MS"/>
                <a:cs typeface="Trebuchet MS"/>
                <a:sym typeface="Trebuchet MS"/>
              </a:rPr>
              <a:t>12 KADIN HAKLARI VE CİNSİYET EŞİTLİĞİ POLİTİKASI</a:t>
            </a:r>
            <a:endParaRPr/>
          </a:p>
          <a:p>
            <a:pPr indent="0" lvl="0" marL="0" marR="0" rtl="0" algn="l">
              <a:spcBef>
                <a:spcPts val="0"/>
              </a:spcBef>
              <a:spcAft>
                <a:spcPts val="0"/>
              </a:spcAft>
              <a:buNone/>
            </a:pPr>
            <a:r>
              <a:rPr lang="tr-TR" sz="2400">
                <a:solidFill>
                  <a:schemeClr val="accent1"/>
                </a:solidFill>
                <a:latin typeface="Trebuchet MS"/>
                <a:ea typeface="Trebuchet MS"/>
                <a:cs typeface="Trebuchet MS"/>
                <a:sym typeface="Trebuchet MS"/>
              </a:rPr>
              <a:t>13 DEZAVANTAJLI SAĞLIĞI VE GÜVENLİĞİ POLİTİKAMIZ</a:t>
            </a:r>
            <a:endParaRPr/>
          </a:p>
        </p:txBody>
      </p:sp>
      <p:pic>
        <p:nvPicPr>
          <p:cNvPr id="213" name="Google Shape;213;p10"/>
          <p:cNvPicPr preferRelativeResize="0"/>
          <p:nvPr/>
        </p:nvPicPr>
        <p:blipFill rotWithShape="1">
          <a:blip r:embed="rId4">
            <a:alphaModFix/>
          </a:blip>
          <a:srcRect b="0" l="0" r="0" t="0"/>
          <a:stretch/>
        </p:blipFill>
        <p:spPr>
          <a:xfrm>
            <a:off x="7049193" y="1492608"/>
            <a:ext cx="2094807" cy="12422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1"/>
          <p:cNvSpPr txBox="1"/>
          <p:nvPr>
            <p:ph type="title"/>
          </p:nvPr>
        </p:nvSpPr>
        <p:spPr>
          <a:xfrm>
            <a:off x="677334" y="609600"/>
            <a:ext cx="8596668" cy="96150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TOPLUMA UYUM POLİTİKAMIZ</a:t>
            </a:r>
            <a:endParaRPr/>
          </a:p>
        </p:txBody>
      </p:sp>
      <p:sp>
        <p:nvSpPr>
          <p:cNvPr id="219" name="Google Shape;219;p11"/>
          <p:cNvSpPr txBox="1"/>
          <p:nvPr>
            <p:ph idx="1" type="body"/>
          </p:nvPr>
        </p:nvSpPr>
        <p:spPr>
          <a:xfrm>
            <a:off x="677334" y="1745673"/>
            <a:ext cx="8250535" cy="469669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spcBef>
                <a:spcPts val="0"/>
              </a:spcBef>
              <a:spcAft>
                <a:spcPts val="0"/>
              </a:spcAft>
              <a:buSzPct val="79999"/>
              <a:buNone/>
            </a:pPr>
            <a:r>
              <a:rPr lang="tr-TR">
                <a:solidFill>
                  <a:srgbClr val="B0B0B0"/>
                </a:solidFill>
              </a:rPr>
              <a:t>Villa Sunflower  Hotel’in üst yönetimi, içinde bulunduğumuz yerel topluluğu desteklemeye ve onlarla çalışmaya kendisini adamıştır.  İşimizi, destinasyonun kültürünü ve mirasını ve yerel ekonomiyi korumaya ve tanıtmaya yardımcı olacak şekilde yürütmeyi taahhüt ediyoruz. </a:t>
            </a:r>
            <a:endParaRPr/>
          </a:p>
          <a:p>
            <a:pPr indent="0" lvl="0" marL="0" rtl="0" algn="l">
              <a:spcBef>
                <a:spcPts val="1000"/>
              </a:spcBef>
              <a:spcAft>
                <a:spcPts val="0"/>
              </a:spcAft>
              <a:buSzPct val="79999"/>
              <a:buNone/>
            </a:pPr>
            <a:r>
              <a:rPr lang="tr-TR">
                <a:solidFill>
                  <a:srgbClr val="B0B0B0"/>
                </a:solidFill>
              </a:rPr>
              <a:t>Yerel halkın refahına ve yaşam alanlarına katkıda bulunduğumuzdan emin olmak için, yerel topluluğumuzla sürekli bir diyalog sürdürmenin çok önemli olduğuna inanıyoruz. </a:t>
            </a:r>
            <a:endParaRPr/>
          </a:p>
          <a:p>
            <a:pPr indent="0" lvl="0" marL="0" rtl="0" algn="l">
              <a:spcBef>
                <a:spcPts val="1000"/>
              </a:spcBef>
              <a:spcAft>
                <a:spcPts val="0"/>
              </a:spcAft>
              <a:buSzPct val="79999"/>
              <a:buNone/>
            </a:pPr>
            <a:r>
              <a:rPr lang="tr-TR">
                <a:solidFill>
                  <a:srgbClr val="B0B0B0"/>
                </a:solidFill>
              </a:rPr>
              <a:t>Amaçlarımız:  </a:t>
            </a:r>
            <a:endParaRPr/>
          </a:p>
          <a:p>
            <a:pPr indent="0" lvl="0" marL="0" rtl="0" algn="l">
              <a:spcBef>
                <a:spcPts val="1000"/>
              </a:spcBef>
              <a:spcAft>
                <a:spcPts val="0"/>
              </a:spcAft>
              <a:buSzPct val="79999"/>
              <a:buNone/>
            </a:pPr>
            <a:r>
              <a:rPr lang="tr-TR">
                <a:solidFill>
                  <a:srgbClr val="B0B0B0"/>
                </a:solidFill>
              </a:rPr>
              <a:t>•	Topluluğu geliştiren girişimleri desteklemek. </a:t>
            </a:r>
            <a:endParaRPr/>
          </a:p>
          <a:p>
            <a:pPr indent="0" lvl="0" marL="0" rtl="0" algn="l">
              <a:spcBef>
                <a:spcPts val="1000"/>
              </a:spcBef>
              <a:spcAft>
                <a:spcPts val="0"/>
              </a:spcAft>
              <a:buSzPct val="79999"/>
              <a:buNone/>
            </a:pPr>
            <a:r>
              <a:rPr lang="tr-TR">
                <a:solidFill>
                  <a:srgbClr val="B0B0B0"/>
                </a:solidFill>
              </a:rPr>
              <a:t>•	Yerel ekonomiyi desteklemek. </a:t>
            </a:r>
            <a:endParaRPr/>
          </a:p>
          <a:p>
            <a:pPr indent="0" lvl="0" marL="0" rtl="0" algn="l">
              <a:spcBef>
                <a:spcPts val="1000"/>
              </a:spcBef>
              <a:spcAft>
                <a:spcPts val="0"/>
              </a:spcAft>
              <a:buSzPct val="79999"/>
              <a:buNone/>
            </a:pPr>
            <a:r>
              <a:rPr lang="tr-TR">
                <a:solidFill>
                  <a:srgbClr val="B0B0B0"/>
                </a:solidFill>
              </a:rPr>
              <a:t>•	Yerel kültüre, geleneklere ve yaşam biçimine saygı duymak ve korumak. </a:t>
            </a:r>
            <a:endParaRPr/>
          </a:p>
          <a:p>
            <a:pPr indent="0" lvl="0" marL="0" rtl="0" algn="l">
              <a:spcBef>
                <a:spcPts val="1000"/>
              </a:spcBef>
              <a:spcAft>
                <a:spcPts val="0"/>
              </a:spcAft>
              <a:buSzPct val="79999"/>
              <a:buNone/>
            </a:pPr>
            <a:r>
              <a:rPr lang="tr-TR">
                <a:solidFill>
                  <a:srgbClr val="B0B0B0"/>
                </a:solidFill>
              </a:rPr>
              <a:t>•	Temel kaynaklara ve hizmetlere erişimi desteklemek ve korumak.</a:t>
            </a:r>
            <a:endParaRPr/>
          </a:p>
          <a:p>
            <a:pPr indent="0" lvl="0" marL="0" rtl="0" algn="l">
              <a:spcBef>
                <a:spcPts val="1000"/>
              </a:spcBef>
              <a:spcAft>
                <a:spcPts val="0"/>
              </a:spcAft>
              <a:buSzPct val="79999"/>
              <a:buNone/>
            </a:pPr>
            <a:r>
              <a:rPr lang="tr-TR">
                <a:solidFill>
                  <a:srgbClr val="B0B0B0"/>
                </a:solidFill>
              </a:rPr>
              <a:t>Bu amaçla;</a:t>
            </a:r>
            <a:endParaRPr/>
          </a:p>
          <a:p>
            <a:pPr indent="0" lvl="0" marL="0" rtl="0" algn="l">
              <a:spcBef>
                <a:spcPts val="1000"/>
              </a:spcBef>
              <a:spcAft>
                <a:spcPts val="0"/>
              </a:spcAft>
              <a:buSzPct val="79999"/>
              <a:buNone/>
            </a:pPr>
            <a:r>
              <a:rPr lang="tr-TR">
                <a:solidFill>
                  <a:srgbClr val="B0B0B0"/>
                </a:solidFill>
              </a:rPr>
              <a:t>Mümkün olduğunda, satın alma politikamızda belirtildiği gibi yerel ve bölgesel ürün ve hizmetleri tercih ederiz. </a:t>
            </a:r>
            <a:endParaRPr/>
          </a:p>
          <a:p>
            <a:pPr indent="0" lvl="0" marL="0" rtl="0" algn="l">
              <a:spcBef>
                <a:spcPts val="1000"/>
              </a:spcBef>
              <a:spcAft>
                <a:spcPts val="0"/>
              </a:spcAft>
              <a:buSzPct val="79999"/>
              <a:buNone/>
            </a:pPr>
            <a:r>
              <a:rPr lang="tr-TR">
                <a:solidFill>
                  <a:srgbClr val="B0B0B0"/>
                </a:solidFill>
              </a:rPr>
              <a:t>İşe alım politikamızda belirtildiği gibi işe alım sürecinde yerelde yaşayan personeli tercih ederiz.  </a:t>
            </a:r>
            <a:endParaRPr/>
          </a:p>
          <a:p>
            <a:pPr indent="0" lvl="0" marL="0" rtl="0" algn="l">
              <a:spcBef>
                <a:spcPts val="1000"/>
              </a:spcBef>
              <a:spcAft>
                <a:spcPts val="0"/>
              </a:spcAft>
              <a:buSzPct val="79999"/>
              <a:buNone/>
            </a:pPr>
            <a:r>
              <a:rPr lang="tr-TR">
                <a:solidFill>
                  <a:srgbClr val="B0B0B0"/>
                </a:solidFill>
              </a:rPr>
              <a:t>İşbaşı eğitim programları ile öncelikli olarak yerel halka iş imkânı sağlarız. </a:t>
            </a:r>
            <a:endParaRPr/>
          </a:p>
          <a:p>
            <a:pPr indent="0" lvl="0" marL="0" rtl="0" algn="l">
              <a:spcBef>
                <a:spcPts val="1000"/>
              </a:spcBef>
              <a:spcAft>
                <a:spcPts val="0"/>
              </a:spcAft>
              <a:buSzPct val="79999"/>
              <a:buNone/>
            </a:pPr>
            <a:r>
              <a:rPr lang="tr-TR">
                <a:solidFill>
                  <a:srgbClr val="B0B0B0"/>
                </a:solidFill>
              </a:rPr>
              <a:t>İşimizin yerel topluluk üzerindeki etkilerini düzenli olarak değerlendirir ve etkilenen paydaşlarla iletişim kurarız.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2"/>
          <p:cNvSpPr txBox="1"/>
          <p:nvPr>
            <p:ph type="title"/>
          </p:nvPr>
        </p:nvSpPr>
        <p:spPr>
          <a:xfrm>
            <a:off x="677334" y="609599"/>
            <a:ext cx="8596668" cy="127738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t/>
            </a:r>
            <a:endParaRPr/>
          </a:p>
        </p:txBody>
      </p:sp>
      <p:sp>
        <p:nvSpPr>
          <p:cNvPr id="225" name="Google Shape;225;p1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rgbClr val="B0B0B0"/>
                </a:solidFill>
              </a:rPr>
              <a:t>Yerel ve yerli halkla, yerel dernek ve ticaret odasının düzenli toplantıları aracılığıyla, sürekli diyalog halinde olarak onlara adil ve eşit davranılmasını sağlıyoruz.  Yerel yardım kuruluşlarına düzenli olarak çarşaf, havlu, mobilya ve elektrikli ekipman bağışlarız.  Misafirler ve çalışanlarımızla düzenli plaj temizliği yaparak, plajlarımızı ve kumullarımızı korumayı amaçlıyoruz.  Çeşitli yerel hayır kurumlarına yıllık mali katkılarda bulunuyoruz.  Misafirlerimizi, destinasyonun tarihini, kültürünü, gelenekleri ve yerel topluluğumuz ile birlikte, sunulan yerel ürün ve hizmetleri de keşfetmeye teşvik ediyoruz. Otel dışında, yerel halk, flora ve fauna ile ilgili nasıl sorumlu davranmaları gerektiği konusunda misafirlerimize rehberlik ederiz.   </a:t>
            </a:r>
            <a:endParaRPr/>
          </a:p>
          <a:p>
            <a:pPr indent="0" lvl="0" marL="0" rtl="0" algn="l">
              <a:spcBef>
                <a:spcPts val="1000"/>
              </a:spcBef>
              <a:spcAft>
                <a:spcPts val="0"/>
              </a:spcAft>
              <a:buSzPts val="1440"/>
              <a:buNone/>
            </a:pPr>
            <a:r>
              <a:rPr lang="tr-TR">
                <a:solidFill>
                  <a:srgbClr val="B0B0B0"/>
                </a:solidFill>
              </a:rPr>
              <a:t>Kültürel ve manevi açıdan önemli mekanların bakımına her yıl bağış yaparak ve misafirleri ziyaret etmeye teşvik ederek katkıda bulunuyoruz. </a:t>
            </a:r>
            <a:endParaRPr/>
          </a:p>
        </p:txBody>
      </p:sp>
      <p:pic>
        <p:nvPicPr>
          <p:cNvPr id="226" name="Google Shape;226;p12"/>
          <p:cNvPicPr preferRelativeResize="0"/>
          <p:nvPr/>
        </p:nvPicPr>
        <p:blipFill rotWithShape="1">
          <a:blip r:embed="rId3">
            <a:alphaModFix/>
          </a:blip>
          <a:srcRect b="0" l="0" r="0" t="0"/>
          <a:stretch/>
        </p:blipFill>
        <p:spPr>
          <a:xfrm>
            <a:off x="677334" y="609600"/>
            <a:ext cx="8596668" cy="12773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txBox="1"/>
          <p:nvPr>
            <p:ph type="title"/>
          </p:nvPr>
        </p:nvSpPr>
        <p:spPr>
          <a:xfrm>
            <a:off x="748144" y="609600"/>
            <a:ext cx="8525857" cy="745375"/>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ÇEVRE VE SOSYAL POLİTİKAMIZ</a:t>
            </a:r>
            <a:br>
              <a:rPr lang="tr-TR"/>
            </a:br>
            <a:br>
              <a:rPr lang="tr-TR">
                <a:solidFill>
                  <a:srgbClr val="B0B0B0"/>
                </a:solidFill>
              </a:rPr>
            </a:br>
            <a:r>
              <a:rPr lang="tr-TR" sz="1800">
                <a:solidFill>
                  <a:srgbClr val="B0B0B0"/>
                </a:solidFill>
              </a:rPr>
              <a:t>Yaşadığımız çevre ve içinde bulunduğumuz topluma karşı koruyucu ve destekleyici olmak, bize ve bizden sonra gelecek kuşaklara yaşanılabilir bir gelecek bırakmak ‘Sosyal ve Çevresel Politikamızın’ temelidir.</a:t>
            </a:r>
            <a:br>
              <a:rPr lang="tr-TR" sz="1800">
                <a:solidFill>
                  <a:srgbClr val="B0B0B0"/>
                </a:solidFill>
              </a:rPr>
            </a:br>
            <a:r>
              <a:rPr lang="tr-TR" sz="1800">
                <a:solidFill>
                  <a:srgbClr val="B0B0B0"/>
                </a:solidFill>
              </a:rPr>
              <a:t>Bu amaç doğrultusunda elimizden gelen tüm gayreti göstererek;</a:t>
            </a:r>
            <a:br>
              <a:rPr lang="tr-TR" sz="1800">
                <a:solidFill>
                  <a:srgbClr val="B0B0B0"/>
                </a:solidFill>
              </a:rPr>
            </a:br>
            <a:r>
              <a:rPr lang="tr-TR" sz="1800">
                <a:solidFill>
                  <a:srgbClr val="B0B0B0"/>
                </a:solidFill>
              </a:rPr>
              <a:t>Çevre ile ilgili kesin amaç ve hedefler belirleyip, grubun çevre ile ilgili girişimlerinin temel unsuru olarak inceleme sürecini entegre ederiz.</a:t>
            </a:r>
            <a:br>
              <a:rPr lang="tr-TR" sz="1800">
                <a:solidFill>
                  <a:srgbClr val="B0B0B0"/>
                </a:solidFill>
              </a:rPr>
            </a:br>
            <a:r>
              <a:rPr lang="tr-TR" sz="1800">
                <a:solidFill>
                  <a:srgbClr val="B0B0B0"/>
                </a:solidFill>
              </a:rPr>
              <a:t>Daha az sayıda kaynak kullanmak ve asgari düzeyde enerji tüketmek suretiyle otel, yemek hizmeti, tesis ve diğer ilgili hizmetlerimizi, daha etkin ve kârlı bir faaliyet gösterecek şekilde tesis eder, yönetir ve muhafaza ederiz.</a:t>
            </a:r>
            <a:br>
              <a:rPr lang="tr-TR" sz="1800">
                <a:solidFill>
                  <a:srgbClr val="B0B0B0"/>
                </a:solidFill>
              </a:rPr>
            </a:br>
            <a:br>
              <a:rPr lang="tr-TR" sz="3100">
                <a:solidFill>
                  <a:srgbClr val="B0B0B0"/>
                </a:solidFill>
              </a:rPr>
            </a:br>
            <a:r>
              <a:rPr lang="tr-TR" sz="1800">
                <a:solidFill>
                  <a:srgbClr val="B0B0B0"/>
                </a:solidFill>
              </a:rPr>
              <a:t>Faaliyetlerimizi kontrol altında tutarak; su tüketimi, kimyasal tüketim ve atık üretimimizi azaltırız. Kullandığımız kimyasalları seçiminde doğayı korumayı öncelikli ilke olarak kabul ederiz. Sürekli olarak çevresel faaliyet geliştirerek faaliyetlerimizin çevre üzerindeki etkilerini aza indirgeriz.</a:t>
            </a:r>
            <a:br>
              <a:rPr lang="tr-TR" sz="1800">
                <a:solidFill>
                  <a:srgbClr val="B0B0B0"/>
                </a:solidFill>
              </a:rPr>
            </a:br>
            <a:r>
              <a:rPr lang="tr-TR" sz="1800">
                <a:solidFill>
                  <a:srgbClr val="B0B0B0"/>
                </a:solidFill>
              </a:rPr>
              <a:t>Çalışanlarımız, müşterilerimiz, tedarikçilerimiz ve genel olarak toplum arasında çevre konusunda bilinç oluşturmak için etkinlikler düzenleriz. Aynı zamanda ihtiyaç sahibi insanlarla ilgili proje etkinlikleri düzenler ve bu etkinliklere katılım sağlarız. Yaptığımız faaliyetler bölgemizdeki yaşayan insanların hem mesleki gelişimlerini hem de ihtiyaç sahibi insanları imkânlardan yararlandırır.</a:t>
            </a:r>
            <a:br>
              <a:rPr lang="tr-TR" sz="1800">
                <a:solidFill>
                  <a:srgbClr val="B0B0B0"/>
                </a:solidFill>
              </a:rPr>
            </a:br>
            <a:br>
              <a:rPr lang="tr-TR">
                <a:solidFill>
                  <a:srgbClr val="B0B0B0"/>
                </a:solidFill>
              </a:rPr>
            </a:br>
            <a:br>
              <a:rPr lang="tr-TR"/>
            </a:br>
            <a:endParaRPr/>
          </a:p>
        </p:txBody>
      </p:sp>
      <p:pic>
        <p:nvPicPr>
          <p:cNvPr id="232" name="Google Shape;232;p13"/>
          <p:cNvPicPr preferRelativeResize="0"/>
          <p:nvPr>
            <p:ph idx="1" type="body"/>
          </p:nvPr>
        </p:nvPicPr>
        <p:blipFill rotWithShape="1">
          <a:blip r:embed="rId3">
            <a:alphaModFix/>
          </a:blip>
          <a:srcRect b="0" l="0" r="0" t="0"/>
          <a:stretch/>
        </p:blipFill>
        <p:spPr>
          <a:xfrm>
            <a:off x="7115695" y="-27766"/>
            <a:ext cx="2028304" cy="16487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4"/>
          <p:cNvSpPr txBox="1"/>
          <p:nvPr>
            <p:ph type="title"/>
          </p:nvPr>
        </p:nvSpPr>
        <p:spPr>
          <a:xfrm>
            <a:off x="677334" y="609600"/>
            <a:ext cx="8596668" cy="737062"/>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İŞ SAĞLIĞI VE GÜVENLİĞİ POLİTİKAMIZ</a:t>
            </a:r>
            <a:br>
              <a:rPr lang="tr-TR"/>
            </a:br>
            <a:endParaRPr/>
          </a:p>
        </p:txBody>
      </p:sp>
      <p:sp>
        <p:nvSpPr>
          <p:cNvPr id="238" name="Google Shape;238;p14"/>
          <p:cNvSpPr txBox="1"/>
          <p:nvPr>
            <p:ph idx="1" type="body"/>
          </p:nvPr>
        </p:nvSpPr>
        <p:spPr>
          <a:xfrm>
            <a:off x="465513" y="1512917"/>
            <a:ext cx="8808489" cy="452844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20"/>
              <a:buNone/>
            </a:pPr>
            <a:r>
              <a:rPr lang="tr-TR" sz="1400">
                <a:solidFill>
                  <a:srgbClr val="B0B0B0"/>
                </a:solidFill>
              </a:rPr>
              <a:t>Villa Sunflower Hotel tüm çalışanlar, taşeronlar ve misafirler dahil olmak üzere işyerinde bulunan herkesin sağlık, güvenlik ve refahını sağlamayı amaçlar. Tesis içerisinde çalışanlar, yükleniciler ve ziyaretçilerin dikkat etmeleri gereken görevleri vardır; güvenli çalışma sorumluluğunu taşımak, kendi sağlık ve güvenlikleri için tüm makul önlemleri almak ve davranışları sonucu etkilenebilecek diğer tüm insanların sağlık ve güvenliğini göz önünde bulundurmaktadır. İlgili tüm faaliyetlerde ihtiyaç olduğu zaman işletmede çalışanlar ve/veya dışarıdan hizmet alımıyla uygun uzmanlardan yararlanarak iş güvenliği koşullarını iyileştirmek için tüm makul ve uygulanabilir adımları atacaktır.</a:t>
            </a:r>
            <a:endParaRPr/>
          </a:p>
          <a:p>
            <a:pPr indent="-342900" lvl="0" marL="342900" rtl="0" algn="l">
              <a:spcBef>
                <a:spcPts val="1000"/>
              </a:spcBef>
              <a:spcAft>
                <a:spcPts val="0"/>
              </a:spcAft>
              <a:buSzPts val="1120"/>
              <a:buFont typeface="Noto Sans Symbols"/>
              <a:buChar char="⮚"/>
            </a:pPr>
            <a:r>
              <a:rPr lang="tr-TR" sz="1400">
                <a:solidFill>
                  <a:srgbClr val="B0B0B0"/>
                </a:solidFill>
              </a:rPr>
              <a:t>Tüm çalışanların, yüklenicilerin ve ziyaretçilerin iş güvenliğini iyileştirmek için alınacak önlemlerin geliştirilmesi ve desteklenmesi kapsamında etkin katılımını teşvik ederek bir iş güvenliği kültürü oluşturmak.</a:t>
            </a:r>
            <a:endParaRPr/>
          </a:p>
          <a:p>
            <a:pPr indent="-342900" lvl="0" marL="342900" rtl="0" algn="l">
              <a:spcBef>
                <a:spcPts val="1000"/>
              </a:spcBef>
              <a:spcAft>
                <a:spcPts val="0"/>
              </a:spcAft>
              <a:buSzPts val="1120"/>
              <a:buFont typeface="Noto Sans Symbols"/>
              <a:buChar char="⮚"/>
            </a:pPr>
            <a:r>
              <a:rPr lang="tr-TR" sz="1400">
                <a:solidFill>
                  <a:srgbClr val="B0B0B0"/>
                </a:solidFill>
              </a:rPr>
              <a:t>Yürürlükteki tüm İSG ile ilgili mevzuat, düzenlemeler ve standartlarıyla uyumlu olmak.</a:t>
            </a:r>
            <a:endParaRPr/>
          </a:p>
          <a:p>
            <a:pPr indent="-342900" lvl="0" marL="342900" rtl="0" algn="l">
              <a:spcBef>
                <a:spcPts val="1000"/>
              </a:spcBef>
              <a:spcAft>
                <a:spcPts val="0"/>
              </a:spcAft>
              <a:buSzPts val="1120"/>
              <a:buFont typeface="Noto Sans Symbols"/>
              <a:buChar char="⮚"/>
            </a:pPr>
            <a:r>
              <a:rPr lang="tr-TR" sz="1400">
                <a:solidFill>
                  <a:srgbClr val="B0B0B0"/>
                </a:solidFill>
              </a:rPr>
              <a:t>Organizasyon kapsamındaki risklerle ilgili ve bunlara uygun risk ve tehlike yönetim sistemleri uygulamak.</a:t>
            </a:r>
            <a:endParaRPr/>
          </a:p>
          <a:p>
            <a:pPr indent="-342900" lvl="0" marL="342900" rtl="0" algn="l">
              <a:spcBef>
                <a:spcPts val="1000"/>
              </a:spcBef>
              <a:spcAft>
                <a:spcPts val="0"/>
              </a:spcAft>
              <a:buSzPts val="1120"/>
              <a:buFont typeface="Noto Sans Symbols"/>
              <a:buChar char="⮚"/>
            </a:pPr>
            <a:r>
              <a:rPr lang="tr-TR" sz="1400">
                <a:solidFill>
                  <a:srgbClr val="B0B0B0"/>
                </a:solidFill>
              </a:rPr>
              <a:t>Kontrollü çalışma için güvenli çalışma alanı ve donanım sağlamak.</a:t>
            </a:r>
            <a:endParaRPr/>
          </a:p>
          <a:p>
            <a:pPr indent="-342900" lvl="0" marL="342900" rtl="0" algn="l">
              <a:spcBef>
                <a:spcPts val="1000"/>
              </a:spcBef>
              <a:spcAft>
                <a:spcPts val="0"/>
              </a:spcAft>
              <a:buSzPts val="1120"/>
              <a:buFont typeface="Noto Sans Symbols"/>
              <a:buChar char="⮚"/>
            </a:pPr>
            <a:r>
              <a:rPr lang="tr-TR" sz="1400">
                <a:solidFill>
                  <a:srgbClr val="B0B0B0"/>
                </a:solidFill>
              </a:rPr>
              <a:t>Tüm ilgili personel için uygun İSG eğitimi sağlamak.</a:t>
            </a:r>
            <a:endParaRPr/>
          </a:p>
          <a:p>
            <a:pPr indent="-342900" lvl="0" marL="342900" rtl="0" algn="l">
              <a:spcBef>
                <a:spcPts val="1000"/>
              </a:spcBef>
              <a:spcAft>
                <a:spcPts val="0"/>
              </a:spcAft>
              <a:buSzPts val="1120"/>
              <a:buFont typeface="Noto Sans Symbols"/>
              <a:buChar char="⮚"/>
            </a:pPr>
            <a:r>
              <a:rPr lang="tr-TR" sz="1400">
                <a:solidFill>
                  <a:srgbClr val="B0B0B0"/>
                </a:solidFill>
              </a:rPr>
              <a:t>İşyerindeki sağlık ve güvenliği geliştirmek için yıllık bir İSG programı oluşturmak.</a:t>
            </a:r>
            <a:endParaRPr/>
          </a:p>
          <a:p>
            <a:pPr indent="0" lvl="0" marL="0" rtl="0" algn="l">
              <a:spcBef>
                <a:spcPts val="1000"/>
              </a:spcBef>
              <a:spcAft>
                <a:spcPts val="0"/>
              </a:spcAft>
              <a:buSzPts val="1280"/>
              <a:buNone/>
            </a:pPr>
            <a:br>
              <a:rPr lang="tr-TR" sz="1600">
                <a:solidFill>
                  <a:srgbClr val="B0B0B0"/>
                </a:solidFill>
              </a:rPr>
            </a:br>
            <a:endParaRPr sz="1600">
              <a:solidFill>
                <a:srgbClr val="B0B0B0"/>
              </a:solidFill>
            </a:endParaRPr>
          </a:p>
        </p:txBody>
      </p:sp>
      <p:pic>
        <p:nvPicPr>
          <p:cNvPr id="239" name="Google Shape;239;p14"/>
          <p:cNvPicPr preferRelativeResize="0"/>
          <p:nvPr/>
        </p:nvPicPr>
        <p:blipFill rotWithShape="1">
          <a:blip r:embed="rId3">
            <a:alphaModFix/>
          </a:blip>
          <a:srcRect b="0" l="0" r="0" t="0"/>
          <a:stretch/>
        </p:blipFill>
        <p:spPr>
          <a:xfrm>
            <a:off x="7489768" y="4686389"/>
            <a:ext cx="1316600" cy="10410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5"/>
          <p:cNvSpPr txBox="1"/>
          <p:nvPr>
            <p:ph type="title"/>
          </p:nvPr>
        </p:nvSpPr>
        <p:spPr>
          <a:xfrm>
            <a:off x="677334" y="609600"/>
            <a:ext cx="8596668" cy="82850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İŞ SAĞLIĞI VE GÜVENLİĞİ POLİTİKAMIZ</a:t>
            </a:r>
            <a:endParaRPr/>
          </a:p>
        </p:txBody>
      </p:sp>
      <p:sp>
        <p:nvSpPr>
          <p:cNvPr id="245" name="Google Shape;245;p15"/>
          <p:cNvSpPr txBox="1"/>
          <p:nvPr>
            <p:ph idx="1" type="body"/>
          </p:nvPr>
        </p:nvSpPr>
        <p:spPr>
          <a:xfrm>
            <a:off x="677334" y="2019993"/>
            <a:ext cx="8596668" cy="4021369"/>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280"/>
              <a:buFont typeface="Noto Sans Symbols"/>
              <a:buChar char="⮚"/>
            </a:pPr>
            <a:r>
              <a:rPr lang="tr-TR" sz="1600">
                <a:solidFill>
                  <a:srgbClr val="B0B0B0"/>
                </a:solidFill>
              </a:rPr>
              <a:t>İSG performansını sürekli olarak iyileştirmek için yeterli kaynak ayırmak.</a:t>
            </a:r>
            <a:endParaRPr/>
          </a:p>
          <a:p>
            <a:pPr indent="-342900" lvl="0" marL="342900" rtl="0" algn="l">
              <a:spcBef>
                <a:spcPts val="1000"/>
              </a:spcBef>
              <a:spcAft>
                <a:spcPts val="0"/>
              </a:spcAft>
              <a:buSzPts val="1280"/>
              <a:buFont typeface="Noto Sans Symbols"/>
              <a:buChar char="⮚"/>
            </a:pPr>
            <a:r>
              <a:rPr lang="tr-TR" sz="1600">
                <a:solidFill>
                  <a:srgbClr val="B0B0B0"/>
                </a:solidFill>
              </a:rPr>
              <a:t>Çalışanlar için düzenli olarak sağlık gözetimi sağlamak.</a:t>
            </a:r>
            <a:endParaRPr/>
          </a:p>
          <a:p>
            <a:pPr indent="-342900" lvl="0" marL="342900" rtl="0" algn="l">
              <a:spcBef>
                <a:spcPts val="1000"/>
              </a:spcBef>
              <a:spcAft>
                <a:spcPts val="0"/>
              </a:spcAft>
              <a:buSzPts val="1280"/>
              <a:buFont typeface="Noto Sans Symbols"/>
              <a:buChar char="⮚"/>
            </a:pPr>
            <a:r>
              <a:rPr lang="tr-TR" sz="1600">
                <a:solidFill>
                  <a:srgbClr val="B0B0B0"/>
                </a:solidFill>
              </a:rPr>
              <a:t>Tüm olaylara aktif olarak müdahale etmek, bunları soruşturmak ve yaralanan çalışanların uygun işlere, hak taleplerinin adil yönetimi ve rehabilitasyon</a:t>
            </a:r>
            <a:endParaRPr/>
          </a:p>
          <a:p>
            <a:pPr indent="-342900" lvl="0" marL="342900" rtl="0" algn="l">
              <a:spcBef>
                <a:spcPts val="1000"/>
              </a:spcBef>
              <a:spcAft>
                <a:spcPts val="0"/>
              </a:spcAft>
              <a:buSzPts val="1280"/>
              <a:buFont typeface="Noto Sans Symbols"/>
              <a:buChar char="⮚"/>
            </a:pPr>
            <a:r>
              <a:rPr lang="tr-TR" sz="1600">
                <a:solidFill>
                  <a:srgbClr val="B0B0B0"/>
                </a:solidFill>
              </a:rPr>
              <a:t>uygulamaları yoluyla ilk fırsatta geri dönmesini sağlamak.</a:t>
            </a:r>
            <a:endParaRPr/>
          </a:p>
          <a:p>
            <a:pPr indent="-342900" lvl="0" marL="342900" rtl="0" algn="l">
              <a:spcBef>
                <a:spcPts val="1000"/>
              </a:spcBef>
              <a:spcAft>
                <a:spcPts val="0"/>
              </a:spcAft>
              <a:buSzPts val="1280"/>
              <a:buFont typeface="Noto Sans Symbols"/>
              <a:buChar char="⮚"/>
            </a:pPr>
            <a:r>
              <a:rPr lang="tr-TR" sz="1600">
                <a:solidFill>
                  <a:srgbClr val="B0B0B0"/>
                </a:solidFill>
              </a:rPr>
              <a:t>Villa Sunflower Hotel tüm çalışanlar, taşeronlar ve misafirler dahil olmak üzere işyerinde bulunan herkesin sağlık, güvenlik ve refahını sağlamayı amaçlar. Tesis içerisinde çalışanlar, yükleniciler ve ziyaretçilerin dikkat etmeleri gereken görevleri vardır; güvenli çalışma sorumluluğunu taşımak, kendi sağlık ve</a:t>
            </a:r>
            <a:endParaRPr/>
          </a:p>
          <a:p>
            <a:pPr indent="-342900" lvl="0" marL="342900" rtl="0" algn="l">
              <a:spcBef>
                <a:spcPts val="1000"/>
              </a:spcBef>
              <a:spcAft>
                <a:spcPts val="0"/>
              </a:spcAft>
              <a:buSzPts val="1280"/>
              <a:buFont typeface="Noto Sans Symbols"/>
              <a:buChar char="⮚"/>
            </a:pPr>
            <a:r>
              <a:rPr lang="tr-TR" sz="1600">
                <a:solidFill>
                  <a:srgbClr val="B0B0B0"/>
                </a:solidFill>
              </a:rPr>
              <a:t>güvenlikleri için tüm makul önlemleri almak ve davranışları sonucu etkilenebilecek diğer tüm insanların sağlık ve güvenliğini göz önünde bulundurmaktadır.</a:t>
            </a:r>
            <a:endParaRPr/>
          </a:p>
          <a:p>
            <a:pPr indent="-342900" lvl="0" marL="342900" rtl="0" algn="l">
              <a:spcBef>
                <a:spcPts val="1000"/>
              </a:spcBef>
              <a:spcAft>
                <a:spcPts val="0"/>
              </a:spcAft>
              <a:buSzPts val="1280"/>
              <a:buFont typeface="Noto Sans Symbols"/>
              <a:buChar char="⮚"/>
            </a:pPr>
            <a:r>
              <a:rPr lang="tr-TR" sz="1600">
                <a:solidFill>
                  <a:srgbClr val="B0B0B0"/>
                </a:solidFill>
              </a:rPr>
              <a:t>Bu standartlar işletmede sürekli iyileşmenin sağlanabilmesini kolaylaştırmak amacıyla bütünlük ve etkinliğin korunduğundan emin olmak için düzenli olarak izlenecektir.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6"/>
          <p:cNvSpPr txBox="1"/>
          <p:nvPr>
            <p:ph type="title"/>
          </p:nvPr>
        </p:nvSpPr>
        <p:spPr>
          <a:xfrm>
            <a:off x="677334" y="609600"/>
            <a:ext cx="8596668" cy="786938"/>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SÜRDÜRÜLEBİLİRLİK POLİTİKAMIZ</a:t>
            </a:r>
            <a:br>
              <a:rPr lang="tr-TR"/>
            </a:br>
            <a:endParaRPr/>
          </a:p>
        </p:txBody>
      </p:sp>
      <p:sp>
        <p:nvSpPr>
          <p:cNvPr id="251" name="Google Shape;251;p16"/>
          <p:cNvSpPr txBox="1"/>
          <p:nvPr>
            <p:ph idx="1" type="body"/>
          </p:nvPr>
        </p:nvSpPr>
        <p:spPr>
          <a:xfrm>
            <a:off x="419640" y="1313411"/>
            <a:ext cx="8596668" cy="4270751"/>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79999"/>
              <a:buChar char="►"/>
            </a:pPr>
            <a:r>
              <a:rPr lang="tr-TR">
                <a:solidFill>
                  <a:srgbClr val="B0B0B0"/>
                </a:solidFill>
              </a:rPr>
              <a:t>Çevreyi korumak ve sürdürülebilir turizmin gerekliliğini sağlamak amacıyla çevreye olan etkilerimizi tespit eder, olumsuz etkileri, olası tehlikeleri ve atıklarımızı kontrol altına alırız. Doğal kaynakların kullanımını, enerji tüketimini, hava, su ve toprak kirlenmesini en aza indirgemek için gayret ederiz.</a:t>
            </a:r>
            <a:endParaRPr/>
          </a:p>
          <a:p>
            <a:pPr indent="-342900" lvl="0" marL="342900" rtl="0" algn="l">
              <a:spcBef>
                <a:spcPts val="1000"/>
              </a:spcBef>
              <a:spcAft>
                <a:spcPts val="0"/>
              </a:spcAft>
              <a:buSzPct val="79999"/>
              <a:buChar char="►"/>
            </a:pPr>
            <a:r>
              <a:rPr lang="tr-TR">
                <a:solidFill>
                  <a:srgbClr val="B0B0B0"/>
                </a:solidFill>
              </a:rPr>
              <a:t>Ülkemizde yürürlükte olan çevre, iş sağlığı güvenliği ve insan hakları ile ilgili yayımlanmış olan kanun, yönetmelik, mevzuat ve düzenlemelere uyar, tüm gereklilikleri eksiksiz yerine getiririz. Faaliyetlerimizi yürütürken misafir ve çalışanlarımızı meydana gelebilecek yaralanmalardan, hastalıklardan korumak ve iyi çalışma koşulları sağlamak için gerekli önlemleri alır ve uygularız.</a:t>
            </a:r>
            <a:endParaRPr/>
          </a:p>
          <a:p>
            <a:pPr indent="-342900" lvl="0" marL="342900" rtl="0" algn="l">
              <a:spcBef>
                <a:spcPts val="1000"/>
              </a:spcBef>
              <a:spcAft>
                <a:spcPts val="0"/>
              </a:spcAft>
              <a:buSzPct val="79999"/>
              <a:buChar char="►"/>
            </a:pPr>
            <a:r>
              <a:rPr lang="tr-TR">
                <a:solidFill>
                  <a:srgbClr val="B0B0B0"/>
                </a:solidFill>
              </a:rPr>
              <a:t>Çevre bilinci ve sosyal sorumluluklarımızın; sadece çalışanlarımızca değil, konuklarımız, tedarikçiler, alt taşeronlar ve yetkili mercilerce de benimsenmesini sağlamaya çalışırız. Yerel yönetimler, tedarikçi firmalar ve sivil toplum kuruluşlarıyla iş birliği yaparak çevre koruma ve sosyal sorumluluk projeleri üretilmesine katkıda bulunuruz.</a:t>
            </a:r>
            <a:endParaRPr/>
          </a:p>
          <a:p>
            <a:pPr indent="-342900" lvl="0" marL="342900" rtl="0" algn="l">
              <a:spcBef>
                <a:spcPts val="1000"/>
              </a:spcBef>
              <a:spcAft>
                <a:spcPts val="0"/>
              </a:spcAft>
              <a:buSzPct val="79999"/>
              <a:buChar char="►"/>
            </a:pPr>
            <a:r>
              <a:rPr lang="tr-TR">
                <a:solidFill>
                  <a:srgbClr val="B0B0B0"/>
                </a:solidFill>
              </a:rPr>
              <a:t>Bulunduğumuz yerlerde, yerel istihdamı arttırmak, doğal yaşamı korumak ve zenginleştirmek için gerekli her türlü önlemi alır, çevremize sahip çıkmak adına yaptığımız tüm faaliyetleri kamuoyuyla paylaşırız.</a:t>
            </a:r>
            <a:endParaRPr/>
          </a:p>
          <a:p>
            <a:pPr indent="-258318" lvl="0" marL="342900" rtl="0" algn="l">
              <a:spcBef>
                <a:spcPts val="1000"/>
              </a:spcBef>
              <a:spcAft>
                <a:spcPts val="0"/>
              </a:spcAft>
              <a:buSzPct val="79999"/>
              <a:buNone/>
            </a:pPr>
            <a:r>
              <a:t/>
            </a:r>
            <a:endParaRPr/>
          </a:p>
        </p:txBody>
      </p:sp>
      <p:pic>
        <p:nvPicPr>
          <p:cNvPr id="252" name="Google Shape;252;p16"/>
          <p:cNvPicPr preferRelativeResize="0"/>
          <p:nvPr/>
        </p:nvPicPr>
        <p:blipFill rotWithShape="1">
          <a:blip r:embed="rId3">
            <a:alphaModFix/>
          </a:blip>
          <a:srcRect b="0" l="0" r="0" t="0"/>
          <a:stretch/>
        </p:blipFill>
        <p:spPr>
          <a:xfrm>
            <a:off x="776509" y="5419898"/>
            <a:ext cx="3138785" cy="12302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7"/>
          <p:cNvSpPr txBox="1"/>
          <p:nvPr>
            <p:ph idx="1" type="body"/>
          </p:nvPr>
        </p:nvSpPr>
        <p:spPr>
          <a:xfrm>
            <a:off x="677334" y="1611517"/>
            <a:ext cx="8596668" cy="4429845"/>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spcBef>
                <a:spcPts val="0"/>
              </a:spcBef>
              <a:spcAft>
                <a:spcPts val="0"/>
              </a:spcAft>
              <a:buSzPct val="79999"/>
              <a:buNone/>
            </a:pPr>
            <a:r>
              <a:rPr lang="tr-TR">
                <a:solidFill>
                  <a:srgbClr val="B0B0B0"/>
                </a:solidFill>
              </a:rPr>
              <a:t>     Sürdürülebilir tedarik anlayışı doğrultusunda tedarikçilerimizin/çözüm ortaklarımızın; </a:t>
            </a:r>
            <a:endParaRPr/>
          </a:p>
          <a:p>
            <a:pPr indent="-342900" lvl="0" marL="342900" rtl="0" algn="l">
              <a:spcBef>
                <a:spcPts val="1000"/>
              </a:spcBef>
              <a:spcAft>
                <a:spcPts val="0"/>
              </a:spcAft>
              <a:buSzPct val="79999"/>
              <a:buChar char="►"/>
            </a:pPr>
            <a:r>
              <a:rPr lang="tr-TR">
                <a:solidFill>
                  <a:srgbClr val="B0B0B0"/>
                </a:solidFill>
              </a:rPr>
              <a:t>Kalite Güvence Yönetim Sistemleri, Çevre ve İş Sağlığı Güvenliği Yönetim Sistemleri, uluslararası düzeyde kabul görmüş çevre ve sürdürülebilirlik etiktlerine/sertifikalarına sahip olmasına, </a:t>
            </a:r>
            <a:endParaRPr/>
          </a:p>
          <a:p>
            <a:pPr indent="-342900" lvl="0" marL="342900" rtl="0" algn="l">
              <a:spcBef>
                <a:spcPts val="1000"/>
              </a:spcBef>
              <a:spcAft>
                <a:spcPts val="0"/>
              </a:spcAft>
              <a:buSzPct val="79999"/>
              <a:buChar char="►"/>
            </a:pPr>
            <a:r>
              <a:rPr lang="tr-TR">
                <a:solidFill>
                  <a:srgbClr val="B0B0B0"/>
                </a:solidFill>
              </a:rPr>
              <a:t>Üretim ve tedarikte, çevreye zararlı etkilerinin olmamasına, çevre mevzuatlarına uyuyor olmasına,</a:t>
            </a:r>
            <a:endParaRPr/>
          </a:p>
          <a:p>
            <a:pPr indent="-342900" lvl="0" marL="342900" rtl="0" algn="l">
              <a:spcBef>
                <a:spcPts val="1000"/>
              </a:spcBef>
              <a:spcAft>
                <a:spcPts val="0"/>
              </a:spcAft>
              <a:buSzPct val="79999"/>
              <a:buChar char="►"/>
            </a:pPr>
            <a:r>
              <a:rPr lang="tr-TR">
                <a:solidFill>
                  <a:srgbClr val="B0B0B0"/>
                </a:solidFill>
              </a:rPr>
              <a:t>Kaynakları; doğal yaşama, ekosisteme zarar vermeden, uygun bir şekilde kullanıyor/tüketiyor olmasına, avlanma yasaklarına uyuyor olmasına,</a:t>
            </a:r>
            <a:endParaRPr/>
          </a:p>
          <a:p>
            <a:pPr indent="-342900" lvl="0" marL="342900" rtl="0" algn="l">
              <a:spcBef>
                <a:spcPts val="1000"/>
              </a:spcBef>
              <a:spcAft>
                <a:spcPts val="0"/>
              </a:spcAft>
              <a:buSzPct val="79999"/>
              <a:buChar char="►"/>
            </a:pPr>
            <a:r>
              <a:rPr lang="tr-TR">
                <a:solidFill>
                  <a:srgbClr val="B0B0B0"/>
                </a:solidFill>
              </a:rPr>
              <a:t>Atıklarını en aza indirmek ve doğru yönetmek için çalışıyor olmasına, ürün ambalajlarında daha az ambalajlamaya veya dökme ambalajlama alternatifleri sunuyor olmasına,</a:t>
            </a:r>
            <a:endParaRPr/>
          </a:p>
          <a:p>
            <a:pPr indent="-342900" lvl="0" marL="342900" rtl="0" algn="l">
              <a:spcBef>
                <a:spcPts val="1000"/>
              </a:spcBef>
              <a:spcAft>
                <a:spcPts val="0"/>
              </a:spcAft>
              <a:buSzPct val="79999"/>
              <a:buChar char="►"/>
            </a:pPr>
            <a:r>
              <a:rPr lang="tr-TR">
                <a:solidFill>
                  <a:srgbClr val="B0B0B0"/>
                </a:solidFill>
              </a:rPr>
              <a:t>Çevre dostu, tasarruflu, yöresel, etik değerlere önem veren, geri dönüşebilir veya geri dönüştürülmüş malzeme kullanan, organik, bio, vegan, hayvanlar üzerinde denenmemiş, zararlı kimyasal bileşenler içermeyen vb. alternatifleri sunmalarına,</a:t>
            </a:r>
            <a:endParaRPr/>
          </a:p>
          <a:p>
            <a:pPr indent="-342900" lvl="0" marL="342900" rtl="0" algn="l">
              <a:spcBef>
                <a:spcPts val="1000"/>
              </a:spcBef>
              <a:spcAft>
                <a:spcPts val="0"/>
              </a:spcAft>
              <a:buSzPct val="79999"/>
              <a:buChar char="►"/>
            </a:pPr>
            <a:r>
              <a:rPr lang="tr-TR">
                <a:solidFill>
                  <a:srgbClr val="B0B0B0"/>
                </a:solidFill>
              </a:rPr>
              <a:t>Yerli ve yerel üretim/hizmet sağlayıcısı olmasına, ülkemizin/bölgemizin mutfağını, geleneklerini, kültürünü yansıtan/tanıtan ürün/hizmet olmasına,</a:t>
            </a:r>
            <a:endParaRPr/>
          </a:p>
          <a:p>
            <a:pPr indent="-342900" lvl="0" marL="342900" rtl="0" algn="l">
              <a:spcBef>
                <a:spcPts val="1000"/>
              </a:spcBef>
              <a:spcAft>
                <a:spcPts val="0"/>
              </a:spcAft>
              <a:buSzPct val="79999"/>
              <a:buChar char="►"/>
            </a:pPr>
            <a:r>
              <a:rPr lang="tr-TR">
                <a:solidFill>
                  <a:srgbClr val="B0B0B0"/>
                </a:solidFill>
              </a:rPr>
              <a:t>Önem verir ve bu bakış açımızı paydaş tedarikçilerimize iletiriz. Tedarikçilerimiz ile verimli satın alma fırsatları yaratmaya çalışır, tedarik süreçlerinden doğan çevre etkilerini azaltmayı hedefleriz.</a:t>
            </a:r>
            <a:endParaRPr/>
          </a:p>
          <a:p>
            <a:pPr indent="-265176" lvl="0" marL="342900" rtl="0" algn="l">
              <a:spcBef>
                <a:spcPts val="1000"/>
              </a:spcBef>
              <a:spcAft>
                <a:spcPts val="0"/>
              </a:spcAft>
              <a:buSzPct val="79999"/>
              <a:buNone/>
            </a:pPr>
            <a:r>
              <a:t/>
            </a:r>
            <a:endParaRPr>
              <a:solidFill>
                <a:srgbClr val="B0B0B0"/>
              </a:solidFill>
            </a:endParaRPr>
          </a:p>
        </p:txBody>
      </p:sp>
      <p:sp>
        <p:nvSpPr>
          <p:cNvPr id="258" name="Google Shape;258;p17"/>
          <p:cNvSpPr/>
          <p:nvPr/>
        </p:nvSpPr>
        <p:spPr>
          <a:xfrm>
            <a:off x="757675" y="660553"/>
            <a:ext cx="6627000" cy="70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2800">
                <a:solidFill>
                  <a:schemeClr val="accent1"/>
                </a:solidFill>
                <a:latin typeface="Trebuchet MS"/>
                <a:ea typeface="Trebuchet MS"/>
                <a:cs typeface="Trebuchet MS"/>
                <a:sym typeface="Trebuchet MS"/>
              </a:rPr>
              <a:t>SÜRDÜRÜLEBİLİR SATIN ALMA POLİTİKASI</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8"/>
          <p:cNvSpPr txBox="1"/>
          <p:nvPr>
            <p:ph type="title"/>
          </p:nvPr>
        </p:nvSpPr>
        <p:spPr>
          <a:xfrm>
            <a:off x="677334" y="609600"/>
            <a:ext cx="8596668" cy="920436"/>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ÇOCUK KORUMA POLİTİKAMIZ</a:t>
            </a:r>
            <a:br>
              <a:rPr lang="tr-TR"/>
            </a:br>
            <a:endParaRPr/>
          </a:p>
        </p:txBody>
      </p:sp>
      <p:sp>
        <p:nvSpPr>
          <p:cNvPr id="264" name="Google Shape;264;p18"/>
          <p:cNvSpPr txBox="1"/>
          <p:nvPr>
            <p:ph idx="1" type="body"/>
          </p:nvPr>
        </p:nvSpPr>
        <p:spPr>
          <a:xfrm>
            <a:off x="551423" y="1683944"/>
            <a:ext cx="8848489" cy="4674289"/>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1440"/>
              <a:buChar char="►"/>
            </a:pPr>
            <a:r>
              <a:rPr lang="tr-TR">
                <a:solidFill>
                  <a:srgbClr val="B0B0B0"/>
                </a:solidFill>
              </a:rPr>
              <a:t>Çocuk haklarına saygı duyma ve çocukları her türlü sömürü türlerine karşı korumak için gerekli tedbirleri alır ve aldığımız önlemleri uygulayacağımız taahhüt ederiz.</a:t>
            </a:r>
            <a:endParaRPr/>
          </a:p>
          <a:p>
            <a:pPr indent="-342900" lvl="0" marL="342900" rtl="0" algn="l">
              <a:spcBef>
                <a:spcPts val="1000"/>
              </a:spcBef>
              <a:spcAft>
                <a:spcPts val="0"/>
              </a:spcAft>
              <a:buSzPts val="1440"/>
              <a:buChar char="►"/>
            </a:pPr>
            <a:r>
              <a:rPr lang="tr-TR">
                <a:solidFill>
                  <a:srgbClr val="B0B0B0"/>
                </a:solidFill>
              </a:rPr>
              <a:t>Çocuk işçi çalıştırmaz buna karşı önlemler alırız.</a:t>
            </a:r>
            <a:endParaRPr/>
          </a:p>
          <a:p>
            <a:pPr indent="-342900" lvl="0" marL="342900" rtl="0" algn="l">
              <a:spcBef>
                <a:spcPts val="1000"/>
              </a:spcBef>
              <a:spcAft>
                <a:spcPts val="0"/>
              </a:spcAft>
              <a:buSzPts val="1440"/>
              <a:buChar char="►"/>
            </a:pPr>
            <a:r>
              <a:rPr lang="tr-TR">
                <a:solidFill>
                  <a:srgbClr val="B0B0B0"/>
                </a:solidFill>
              </a:rPr>
              <a:t>Çocukların korunmaya ve bakıma muhtaç hale gelmesini önleyici programları destekleriz.</a:t>
            </a:r>
            <a:endParaRPr/>
          </a:p>
          <a:p>
            <a:pPr indent="-342900" lvl="0" marL="342900" rtl="0" algn="l">
              <a:spcBef>
                <a:spcPts val="1000"/>
              </a:spcBef>
              <a:spcAft>
                <a:spcPts val="0"/>
              </a:spcAft>
              <a:buSzPts val="1440"/>
              <a:buChar char="►"/>
            </a:pPr>
            <a:r>
              <a:rPr lang="tr-TR">
                <a:solidFill>
                  <a:srgbClr val="B0B0B0"/>
                </a:solidFill>
              </a:rPr>
              <a:t>Suça karışmış ya da kendilerine karşı suç işlenmiş çocukların topluma kazandırılmasının sağlayacak kurum ve kuruluşlara destek oluruz.</a:t>
            </a:r>
            <a:endParaRPr/>
          </a:p>
          <a:p>
            <a:pPr indent="-342900" lvl="0" marL="342900" rtl="0" algn="l">
              <a:spcBef>
                <a:spcPts val="1000"/>
              </a:spcBef>
              <a:spcAft>
                <a:spcPts val="0"/>
              </a:spcAft>
              <a:buSzPts val="1440"/>
              <a:buChar char="►"/>
            </a:pPr>
            <a:r>
              <a:rPr lang="tr-TR">
                <a:solidFill>
                  <a:srgbClr val="B0B0B0"/>
                </a:solidFill>
              </a:rPr>
              <a:t>Çocuğa hizmet veren tüm paydaşlarla iş birliği içerisinde oluruz.</a:t>
            </a:r>
            <a:endParaRPr/>
          </a:p>
          <a:p>
            <a:pPr indent="-342900" lvl="0" marL="342900" rtl="0" algn="l">
              <a:spcBef>
                <a:spcPts val="1000"/>
              </a:spcBef>
              <a:spcAft>
                <a:spcPts val="0"/>
              </a:spcAft>
              <a:buSzPts val="1440"/>
              <a:buChar char="►"/>
            </a:pPr>
            <a:r>
              <a:rPr lang="tr-TR">
                <a:solidFill>
                  <a:srgbClr val="B0B0B0"/>
                </a:solidFill>
              </a:rPr>
              <a:t>Çocuğa karşı şiddetin önlenmesine yönelik toplumsal bilinç ve duyarlılığı arttırıcı aktivitelerde bulunuruz.</a:t>
            </a:r>
            <a:endParaRPr/>
          </a:p>
          <a:p>
            <a:pPr indent="-342900" lvl="0" marL="342900" rtl="0" algn="l">
              <a:spcBef>
                <a:spcPts val="1000"/>
              </a:spcBef>
              <a:spcAft>
                <a:spcPts val="0"/>
              </a:spcAft>
              <a:buSzPts val="1440"/>
              <a:buChar char="►"/>
            </a:pPr>
            <a:r>
              <a:rPr lang="tr-TR">
                <a:solidFill>
                  <a:srgbClr val="B0B0B0"/>
                </a:solidFill>
              </a:rPr>
              <a:t>Personelimize çocuk koruma ile ilgili eğitimler düzenleriz.</a:t>
            </a:r>
            <a:endParaRPr/>
          </a:p>
          <a:p>
            <a:pPr indent="-342900" lvl="0" marL="342900" rtl="0" algn="l">
              <a:spcBef>
                <a:spcPts val="1000"/>
              </a:spcBef>
              <a:spcAft>
                <a:spcPts val="0"/>
              </a:spcAft>
              <a:buSzPts val="1440"/>
              <a:buChar char="►"/>
            </a:pPr>
            <a:r>
              <a:rPr lang="tr-TR">
                <a:solidFill>
                  <a:srgbClr val="B0B0B0"/>
                </a:solidFill>
              </a:rPr>
              <a:t>Bulunduğumuz ortamda çocuk korumaya yönelik her türlü organizasyon ve etkinliklere destek oluruz.</a:t>
            </a:r>
            <a:endParaRPr>
              <a:solidFill>
                <a:srgbClr val="B0B0B0"/>
              </a:solidFill>
            </a:endParaRPr>
          </a:p>
        </p:txBody>
      </p:sp>
      <p:pic>
        <p:nvPicPr>
          <p:cNvPr id="265" name="Google Shape;265;p18"/>
          <p:cNvPicPr preferRelativeResize="0"/>
          <p:nvPr/>
        </p:nvPicPr>
        <p:blipFill rotWithShape="1">
          <a:blip r:embed="rId3">
            <a:alphaModFix/>
          </a:blip>
          <a:srcRect b="0" l="0" r="0" t="0"/>
          <a:stretch/>
        </p:blipFill>
        <p:spPr>
          <a:xfrm>
            <a:off x="6980222" y="1"/>
            <a:ext cx="2064190" cy="153003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9"/>
          <p:cNvSpPr txBox="1"/>
          <p:nvPr>
            <p:ph type="title"/>
          </p:nvPr>
        </p:nvSpPr>
        <p:spPr>
          <a:xfrm>
            <a:off x="677334" y="609600"/>
            <a:ext cx="8596668" cy="1119612"/>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KADIN HAKLARI VE CİNSİYET EŞİTLİĞİ POLİTİKASI</a:t>
            </a:r>
            <a:br>
              <a:rPr lang="tr-TR"/>
            </a:br>
            <a:endParaRPr/>
          </a:p>
        </p:txBody>
      </p:sp>
      <p:sp>
        <p:nvSpPr>
          <p:cNvPr id="271" name="Google Shape;271;p19"/>
          <p:cNvSpPr/>
          <p:nvPr/>
        </p:nvSpPr>
        <p:spPr>
          <a:xfrm>
            <a:off x="461727" y="1656784"/>
            <a:ext cx="8812275"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İşletmemizde cinsiyet eşitliğine önem veririz. Cinsiyet farkı gözetmeksizin tüm çalışanlarımızın sağlık, güvenlik ve refahlarını sağlarız.</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Kadınların iş gücüne katılımını tüm departmanlarımızda destekler, eşit fırsatlar sunarız.</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Cinsiyet ayrımı yapmadan «eşit işe eşit ücret» politikası ile hareket ederiz.</a:t>
            </a:r>
            <a:endParaRPr/>
          </a:p>
        </p:txBody>
      </p:sp>
      <p:sp>
        <p:nvSpPr>
          <p:cNvPr id="272" name="Google Shape;272;p19"/>
          <p:cNvSpPr/>
          <p:nvPr/>
        </p:nvSpPr>
        <p:spPr>
          <a:xfrm>
            <a:off x="334978" y="4037846"/>
            <a:ext cx="9062519" cy="23083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Eşitlik ilkesi gözetilerek görev dağılımı yaparız.</a:t>
            </a:r>
            <a:endParaRPr/>
          </a:p>
          <a:p>
            <a:pPr indent="-285750" lvl="0" marL="285750" marR="0" rtl="0" algn="l">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Kariyer fırsatlarından eşit düzeyde faydalanılması için gerekli ortamı sağlarız.</a:t>
            </a:r>
            <a:endParaRPr/>
          </a:p>
          <a:p>
            <a:pPr indent="-285750" lvl="0" marL="285750" marR="0" rtl="0" algn="l">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Eğitim politikaları oluşturur, kadınların katılımına ve farkındalığın artmasına destek oluruz.</a:t>
            </a:r>
            <a:endParaRPr/>
          </a:p>
          <a:p>
            <a:pPr indent="-285750" lvl="0" marL="285750" marR="0" rtl="0" algn="l">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İş-aile yaşam dengesini koruyan çalışma ortamı ve uygulamalarını oluştururuz.</a:t>
            </a:r>
            <a:endParaRPr/>
          </a:p>
          <a:p>
            <a:pPr indent="-285750" lvl="0" marL="285750" marR="0" rtl="0" algn="l">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Kadınların şirket yönetiminde olmaları için destek verir, eşit fırsatlar sunar bunu taahhüt ederiz.</a:t>
            </a:r>
            <a:endParaRPr/>
          </a:p>
          <a:p>
            <a:pPr indent="-285750" lvl="0" marL="285750" marR="0" rtl="0" algn="l">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Kadınların hiçbir şekilde istismar, taciz, ayrımcılık, bastırılma, zorlama, iftira vb. durumlara maruz kalmasına müsaade etmeyiz. Dünyaya ve kurumumuza kattıkları değerin daima farkında olur ve varlıklarını destekleriz.</a:t>
            </a:r>
            <a:endParaRPr/>
          </a:p>
        </p:txBody>
      </p:sp>
      <p:pic>
        <p:nvPicPr>
          <p:cNvPr id="273" name="Google Shape;273;p19"/>
          <p:cNvPicPr preferRelativeResize="0"/>
          <p:nvPr/>
        </p:nvPicPr>
        <p:blipFill rotWithShape="1">
          <a:blip r:embed="rId3">
            <a:alphaModFix/>
          </a:blip>
          <a:srcRect b="0" l="0" r="0" t="0"/>
          <a:stretch/>
        </p:blipFill>
        <p:spPr>
          <a:xfrm>
            <a:off x="5959477" y="2776396"/>
            <a:ext cx="1672594" cy="1470505"/>
          </a:xfrm>
          <a:prstGeom prst="rect">
            <a:avLst/>
          </a:prstGeom>
          <a:noFill/>
          <a:ln>
            <a:noFill/>
          </a:ln>
        </p:spPr>
      </p:pic>
      <p:pic>
        <p:nvPicPr>
          <p:cNvPr id="274" name="Google Shape;274;p19"/>
          <p:cNvPicPr preferRelativeResize="0"/>
          <p:nvPr>
            <p:ph idx="1" type="body"/>
          </p:nvPr>
        </p:nvPicPr>
        <p:blipFill rotWithShape="1">
          <a:blip r:embed="rId4">
            <a:alphaModFix/>
          </a:blip>
          <a:srcRect b="0" l="0" r="0" t="0"/>
          <a:stretch/>
        </p:blipFill>
        <p:spPr>
          <a:xfrm>
            <a:off x="865417" y="2828154"/>
            <a:ext cx="3109056" cy="11463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
          <p:cNvSpPr txBox="1"/>
          <p:nvPr>
            <p:ph type="title"/>
          </p:nvPr>
        </p:nvSpPr>
        <p:spPr>
          <a:xfrm>
            <a:off x="677334" y="609600"/>
            <a:ext cx="8596668" cy="7786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2800"/>
              <a:buFont typeface="Trebuchet MS"/>
              <a:buNone/>
            </a:pPr>
            <a:r>
              <a:rPr lang="tr-TR" sz="2800"/>
              <a:t>    01-Giriş</a:t>
            </a:r>
            <a:r>
              <a:rPr lang="tr-TR" sz="2800">
                <a:solidFill>
                  <a:srgbClr val="6D91A0"/>
                </a:solidFill>
              </a:rPr>
              <a:t> </a:t>
            </a:r>
            <a:endParaRPr sz="2800">
              <a:solidFill>
                <a:srgbClr val="6D91A0"/>
              </a:solidFill>
            </a:endParaRPr>
          </a:p>
        </p:txBody>
      </p:sp>
      <p:sp>
        <p:nvSpPr>
          <p:cNvPr id="151" name="Google Shape;151;p2"/>
          <p:cNvSpPr txBox="1"/>
          <p:nvPr>
            <p:ph idx="1" type="body"/>
          </p:nvPr>
        </p:nvSpPr>
        <p:spPr>
          <a:xfrm>
            <a:off x="615142" y="1263535"/>
            <a:ext cx="8658859" cy="533677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Font typeface="Noto Sans Symbols"/>
              <a:buChar char="⮚"/>
            </a:pPr>
            <a:r>
              <a:rPr lang="tr-TR">
                <a:solidFill>
                  <a:srgbClr val="B0B0B0"/>
                </a:solidFill>
              </a:rPr>
              <a:t>Rapor Hakkında</a:t>
            </a:r>
            <a:endParaRPr>
              <a:solidFill>
                <a:schemeClr val="accent1"/>
              </a:solidFill>
            </a:endParaRPr>
          </a:p>
          <a:p>
            <a:pPr indent="-342900" lvl="0" marL="342900" rtl="0" algn="l">
              <a:spcBef>
                <a:spcPts val="1000"/>
              </a:spcBef>
              <a:spcAft>
                <a:spcPts val="0"/>
              </a:spcAft>
              <a:buSzPts val="1440"/>
              <a:buFont typeface="Noto Sans Symbols"/>
              <a:buChar char="⮚"/>
            </a:pPr>
            <a:r>
              <a:rPr lang="tr-TR">
                <a:solidFill>
                  <a:srgbClr val="B0B0B0"/>
                </a:solidFill>
              </a:rPr>
              <a:t>Genel Müdür Mesajı                                       </a:t>
            </a:r>
            <a:endParaRPr/>
          </a:p>
          <a:p>
            <a:pPr indent="-342900" lvl="0" marL="342900" rtl="0" algn="l">
              <a:spcBef>
                <a:spcPts val="1000"/>
              </a:spcBef>
              <a:spcAft>
                <a:spcPts val="0"/>
              </a:spcAft>
              <a:buSzPts val="1440"/>
              <a:buFont typeface="Noto Sans Symbols"/>
              <a:buChar char="⮚"/>
            </a:pPr>
            <a:r>
              <a:rPr lang="tr-TR">
                <a:solidFill>
                  <a:srgbClr val="B0B0B0"/>
                </a:solidFill>
              </a:rPr>
              <a:t>Ödül &amp; Sertifikalarımız </a:t>
            </a:r>
            <a:endParaRPr/>
          </a:p>
          <a:p>
            <a:pPr indent="0" lvl="0" marL="0" rtl="0" algn="l">
              <a:spcBef>
                <a:spcPts val="1000"/>
              </a:spcBef>
              <a:spcAft>
                <a:spcPts val="0"/>
              </a:spcAft>
              <a:buSzPts val="2240"/>
              <a:buNone/>
            </a:pPr>
            <a:r>
              <a:rPr lang="tr-TR" sz="2800">
                <a:solidFill>
                  <a:schemeClr val="accent1"/>
                </a:solidFill>
              </a:rPr>
              <a:t>02 – Politikalarımız </a:t>
            </a:r>
            <a:endParaRPr/>
          </a:p>
          <a:p>
            <a:pPr indent="-342900" lvl="0" marL="342900" rtl="0" algn="l">
              <a:spcBef>
                <a:spcPts val="1000"/>
              </a:spcBef>
              <a:spcAft>
                <a:spcPts val="0"/>
              </a:spcAft>
              <a:buSzPts val="1440"/>
              <a:buFont typeface="Noto Sans Symbols"/>
              <a:buChar char="⮚"/>
            </a:pPr>
            <a:r>
              <a:rPr lang="tr-TR">
                <a:solidFill>
                  <a:srgbClr val="B0B0B0"/>
                </a:solidFill>
              </a:rPr>
              <a:t>Toplam Kalite Politikamız </a:t>
            </a:r>
            <a:endParaRPr/>
          </a:p>
          <a:p>
            <a:pPr indent="-342900" lvl="0" marL="342900" rtl="0" algn="l">
              <a:spcBef>
                <a:spcPts val="1000"/>
              </a:spcBef>
              <a:spcAft>
                <a:spcPts val="0"/>
              </a:spcAft>
              <a:buSzPts val="1440"/>
              <a:buFont typeface="Noto Sans Symbols"/>
              <a:buChar char="⮚"/>
            </a:pPr>
            <a:r>
              <a:rPr lang="tr-TR">
                <a:solidFill>
                  <a:srgbClr val="B0B0B0"/>
                </a:solidFill>
              </a:rPr>
              <a:t>Çevre Politikası</a:t>
            </a:r>
            <a:endParaRPr/>
          </a:p>
          <a:p>
            <a:pPr indent="-342900" lvl="0" marL="342900" rtl="0" algn="l">
              <a:spcBef>
                <a:spcPts val="1000"/>
              </a:spcBef>
              <a:spcAft>
                <a:spcPts val="0"/>
              </a:spcAft>
              <a:buSzPts val="1440"/>
              <a:buFont typeface="Noto Sans Symbols"/>
              <a:buChar char="⮚"/>
            </a:pPr>
            <a:r>
              <a:rPr lang="tr-TR">
                <a:solidFill>
                  <a:srgbClr val="B0B0B0"/>
                </a:solidFill>
              </a:rPr>
              <a:t>İş Sağlığı ve Güvenliği Politikası </a:t>
            </a:r>
            <a:endParaRPr/>
          </a:p>
          <a:p>
            <a:pPr indent="-342900" lvl="0" marL="342900" rtl="0" algn="l">
              <a:spcBef>
                <a:spcPts val="1000"/>
              </a:spcBef>
              <a:spcAft>
                <a:spcPts val="0"/>
              </a:spcAft>
              <a:buSzPts val="1440"/>
              <a:buFont typeface="Noto Sans Symbols"/>
              <a:buChar char="⮚"/>
            </a:pPr>
            <a:r>
              <a:rPr lang="tr-TR">
                <a:solidFill>
                  <a:srgbClr val="B0B0B0"/>
                </a:solidFill>
              </a:rPr>
              <a:t>Sürdürülebilirlik Politikası</a:t>
            </a:r>
            <a:endParaRPr/>
          </a:p>
          <a:p>
            <a:pPr indent="-342900" lvl="0" marL="342900" rtl="0" algn="l">
              <a:spcBef>
                <a:spcPts val="1000"/>
              </a:spcBef>
              <a:spcAft>
                <a:spcPts val="0"/>
              </a:spcAft>
              <a:buSzPts val="1440"/>
              <a:buFont typeface="Noto Sans Symbols"/>
              <a:buChar char="⮚"/>
            </a:pPr>
            <a:r>
              <a:rPr lang="tr-TR">
                <a:solidFill>
                  <a:srgbClr val="B0B0B0"/>
                </a:solidFill>
              </a:rPr>
              <a:t>Topluma Uyum Politikası</a:t>
            </a:r>
            <a:endParaRPr/>
          </a:p>
          <a:p>
            <a:pPr indent="-342900" lvl="0" marL="342900" rtl="0" algn="l">
              <a:spcBef>
                <a:spcPts val="1000"/>
              </a:spcBef>
              <a:spcAft>
                <a:spcPts val="0"/>
              </a:spcAft>
              <a:buSzPts val="1440"/>
              <a:buFont typeface="Noto Sans Symbols"/>
              <a:buChar char="⮚"/>
            </a:pPr>
            <a:r>
              <a:rPr lang="tr-TR">
                <a:solidFill>
                  <a:srgbClr val="B0B0B0"/>
                </a:solidFill>
              </a:rPr>
              <a:t>Çocuk Koruma Politikası</a:t>
            </a:r>
            <a:endParaRPr/>
          </a:p>
          <a:p>
            <a:pPr indent="-342900" lvl="0" marL="342900" rtl="0" algn="l">
              <a:spcBef>
                <a:spcPts val="1000"/>
              </a:spcBef>
              <a:spcAft>
                <a:spcPts val="0"/>
              </a:spcAft>
              <a:buSzPts val="1440"/>
              <a:buFont typeface="Noto Sans Symbols"/>
              <a:buChar char="⮚"/>
            </a:pPr>
            <a:r>
              <a:rPr lang="tr-TR">
                <a:solidFill>
                  <a:srgbClr val="B0B0B0"/>
                </a:solidFill>
              </a:rPr>
              <a:t>Dezavantajlı Sağlığı Ve Güvenliği Politikası</a:t>
            </a:r>
            <a:endParaRPr>
              <a:solidFill>
                <a:srgbClr val="B0B0B0"/>
              </a:solidFill>
            </a:endParaRPr>
          </a:p>
        </p:txBody>
      </p:sp>
      <p:pic>
        <p:nvPicPr>
          <p:cNvPr id="152" name="Google Shape;152;p2"/>
          <p:cNvPicPr preferRelativeResize="0"/>
          <p:nvPr/>
        </p:nvPicPr>
        <p:blipFill rotWithShape="1">
          <a:blip r:embed="rId3">
            <a:alphaModFix/>
          </a:blip>
          <a:srcRect b="0" l="0" r="0" t="0"/>
          <a:stretch/>
        </p:blipFill>
        <p:spPr>
          <a:xfrm>
            <a:off x="300879" y="609600"/>
            <a:ext cx="813025" cy="653934"/>
          </a:xfrm>
          <a:prstGeom prst="rect">
            <a:avLst/>
          </a:prstGeom>
          <a:noFill/>
          <a:ln>
            <a:noFill/>
          </a:ln>
        </p:spPr>
      </p:pic>
      <p:pic>
        <p:nvPicPr>
          <p:cNvPr id="153" name="Google Shape;153;p2"/>
          <p:cNvPicPr preferRelativeResize="0"/>
          <p:nvPr/>
        </p:nvPicPr>
        <p:blipFill rotWithShape="1">
          <a:blip r:embed="rId4">
            <a:alphaModFix/>
          </a:blip>
          <a:srcRect b="0" l="0" r="0" t="0"/>
          <a:stretch/>
        </p:blipFill>
        <p:spPr>
          <a:xfrm>
            <a:off x="5552903" y="3333404"/>
            <a:ext cx="1878675" cy="163760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0"/>
          <p:cNvSpPr txBox="1"/>
          <p:nvPr>
            <p:ph type="title"/>
          </p:nvPr>
        </p:nvSpPr>
        <p:spPr>
          <a:xfrm>
            <a:off x="677334" y="609600"/>
            <a:ext cx="8596668" cy="1038131"/>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DEZAVANTAJLI SAĞLIĞI VE GÜVENLİĞİ POLİTİKAMIZ</a:t>
            </a:r>
            <a:endParaRPr/>
          </a:p>
        </p:txBody>
      </p:sp>
      <p:sp>
        <p:nvSpPr>
          <p:cNvPr id="280" name="Google Shape;280;p20"/>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Font typeface="Noto Sans Symbols"/>
              <a:buChar char="⮚"/>
            </a:pPr>
            <a:r>
              <a:rPr lang="tr-TR">
                <a:solidFill>
                  <a:srgbClr val="B0B0B0"/>
                </a:solidFill>
              </a:rPr>
              <a:t>Her insanın tatil yapmaya hakkı vardır ve tatil bir ihtiyaçtır. Bu nedenle hizmet verdiğiniz konaklama tesisinin engelli ve engelsiz tüm misafirlerimize, uygun fiziki altyapısının gerek odalar gerek iç ve dış genel mekanlarda planlama aşamasından itibaren titizlikle sağlanması birinci önceliğimizdir.</a:t>
            </a:r>
            <a:endParaRPr/>
          </a:p>
          <a:p>
            <a:pPr indent="-342900" lvl="0" marL="342900" rtl="0" algn="l">
              <a:spcBef>
                <a:spcPts val="1000"/>
              </a:spcBef>
              <a:spcAft>
                <a:spcPts val="0"/>
              </a:spcAft>
              <a:buSzPts val="1440"/>
              <a:buFont typeface="Noto Sans Symbols"/>
              <a:buChar char="⮚"/>
            </a:pPr>
            <a:r>
              <a:rPr lang="tr-TR">
                <a:solidFill>
                  <a:srgbClr val="B0B0B0"/>
                </a:solidFill>
              </a:rPr>
              <a:t>Dezavantajlı misafir memnuniyetinin sürdürülebilirliği için uygun personel tedariği ve eğitiminin kesintisiz devam etmesi ve değişen teknolojik gelişmelerin takibi de tesisimiz için önceliklidir.</a:t>
            </a:r>
            <a:endParaRPr/>
          </a:p>
          <a:p>
            <a:pPr indent="-342900" lvl="0" marL="342900" rtl="0" algn="l">
              <a:spcBef>
                <a:spcPts val="1000"/>
              </a:spcBef>
              <a:spcAft>
                <a:spcPts val="0"/>
              </a:spcAft>
              <a:buSzPts val="1440"/>
              <a:buFont typeface="Noto Sans Symbols"/>
              <a:buChar char="⮚"/>
            </a:pPr>
            <a:r>
              <a:rPr lang="tr-TR">
                <a:solidFill>
                  <a:srgbClr val="B0B0B0"/>
                </a:solidFill>
              </a:rPr>
              <a:t>Dezavantajlı olsun ya da olmasın tüm vatandaşların çalışma hakkına sahip olması gerektiği inancında olduğumuzdan tesisimizde dezavantajlı personellerimiz de istihdam edilmektedir.</a:t>
            </a:r>
            <a:endParaRPr/>
          </a:p>
          <a:p>
            <a:pPr indent="-342900" lvl="0" marL="342900" rtl="0" algn="l">
              <a:spcBef>
                <a:spcPts val="1000"/>
              </a:spcBef>
              <a:spcAft>
                <a:spcPts val="0"/>
              </a:spcAft>
              <a:buSzPts val="1440"/>
              <a:buFont typeface="Noto Sans Symbols"/>
              <a:buChar char="⮚"/>
            </a:pPr>
            <a:r>
              <a:rPr lang="tr-TR">
                <a:solidFill>
                  <a:srgbClr val="B0B0B0"/>
                </a:solidFill>
              </a:rPr>
              <a:t>Bu çerçevede dezavantajlı farkındalık politikamız herkes için eşit şartlarda tatilin önündeki engelin kaldırılmasıdır.</a:t>
            </a:r>
            <a:endParaRPr/>
          </a:p>
          <a:p>
            <a:pPr indent="-251459" lvl="0" marL="342900" rtl="0" algn="l">
              <a:spcBef>
                <a:spcPts val="1000"/>
              </a:spcBef>
              <a:spcAft>
                <a:spcPts val="0"/>
              </a:spcAft>
              <a:buSzPts val="1440"/>
              <a:buNone/>
            </a:pPr>
            <a:r>
              <a:t/>
            </a:r>
            <a:endParaRPr/>
          </a:p>
        </p:txBody>
      </p:sp>
      <p:pic>
        <p:nvPicPr>
          <p:cNvPr id="281" name="Google Shape;281;p20"/>
          <p:cNvPicPr preferRelativeResize="0"/>
          <p:nvPr/>
        </p:nvPicPr>
        <p:blipFill rotWithShape="1">
          <a:blip r:embed="rId3">
            <a:alphaModFix/>
          </a:blip>
          <a:srcRect b="0" l="0" r="0" t="0"/>
          <a:stretch/>
        </p:blipFill>
        <p:spPr>
          <a:xfrm>
            <a:off x="6864413" y="1140737"/>
            <a:ext cx="2409589" cy="10198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accent1"/>
              </a:buClr>
              <a:buSzPts val="4800"/>
              <a:buFont typeface="Trebuchet MS"/>
              <a:buNone/>
            </a:pPr>
            <a:r>
              <a:rPr lang="tr-TR" sz="4800"/>
              <a:t>03 BÖLÜM</a:t>
            </a:r>
            <a:br>
              <a:rPr lang="tr-TR" sz="4800"/>
            </a:br>
            <a:r>
              <a:rPr lang="tr-TR" sz="4800"/>
              <a:t>ATIK YÖNETİMİ</a:t>
            </a:r>
            <a:endParaRPr sz="4800"/>
          </a:p>
        </p:txBody>
      </p:sp>
      <p:pic>
        <p:nvPicPr>
          <p:cNvPr id="287" name="Google Shape;287;p21"/>
          <p:cNvPicPr preferRelativeResize="0"/>
          <p:nvPr>
            <p:ph idx="1" type="body"/>
          </p:nvPr>
        </p:nvPicPr>
        <p:blipFill rotWithShape="1">
          <a:blip r:embed="rId3">
            <a:alphaModFix/>
          </a:blip>
          <a:srcRect b="0" l="0" r="0" t="0"/>
          <a:stretch/>
        </p:blipFill>
        <p:spPr>
          <a:xfrm>
            <a:off x="581812" y="334979"/>
            <a:ext cx="2405832" cy="1595422"/>
          </a:xfrm>
          <a:prstGeom prst="rect">
            <a:avLst/>
          </a:prstGeom>
          <a:noFill/>
          <a:ln>
            <a:noFill/>
          </a:ln>
        </p:spPr>
      </p:pic>
      <p:sp>
        <p:nvSpPr>
          <p:cNvPr id="288" name="Google Shape;288;p21"/>
          <p:cNvSpPr/>
          <p:nvPr/>
        </p:nvSpPr>
        <p:spPr>
          <a:xfrm>
            <a:off x="488887" y="2879002"/>
            <a:ext cx="8655113"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4000">
                <a:solidFill>
                  <a:schemeClr val="accent1"/>
                </a:solidFill>
                <a:latin typeface="Trebuchet MS"/>
                <a:ea typeface="Trebuchet MS"/>
                <a:cs typeface="Trebuchet MS"/>
                <a:sym typeface="Trebuchet MS"/>
              </a:rPr>
              <a:t>14 GERİ KAZANILABİLİR ATIKLAR</a:t>
            </a:r>
            <a:endParaRPr/>
          </a:p>
          <a:p>
            <a:pPr indent="0" lvl="0" marL="0" marR="0" rtl="0" algn="l">
              <a:spcBef>
                <a:spcPts val="0"/>
              </a:spcBef>
              <a:spcAft>
                <a:spcPts val="0"/>
              </a:spcAft>
              <a:buNone/>
            </a:pPr>
            <a:r>
              <a:rPr lang="tr-TR" sz="4000">
                <a:solidFill>
                  <a:schemeClr val="accent1"/>
                </a:solidFill>
                <a:latin typeface="Trebuchet MS"/>
                <a:ea typeface="Trebuchet MS"/>
                <a:cs typeface="Trebuchet MS"/>
                <a:sym typeface="Trebuchet MS"/>
              </a:rPr>
              <a:t>15 TEHLİKELİ ATIKLAR</a:t>
            </a:r>
            <a:endParaRPr/>
          </a:p>
          <a:p>
            <a:pPr indent="0" lvl="0" marL="0" marR="0" rtl="0" algn="l">
              <a:spcBef>
                <a:spcPts val="0"/>
              </a:spcBef>
              <a:spcAft>
                <a:spcPts val="0"/>
              </a:spcAft>
              <a:buNone/>
            </a:pPr>
            <a:r>
              <a:rPr lang="tr-TR" sz="4000">
                <a:solidFill>
                  <a:schemeClr val="accent1"/>
                </a:solidFill>
                <a:latin typeface="Trebuchet MS"/>
                <a:ea typeface="Trebuchet MS"/>
                <a:cs typeface="Trebuchet MS"/>
                <a:sym typeface="Trebuchet MS"/>
              </a:rPr>
              <a:t>16 BİTKİSEL ATIK YAĞ</a:t>
            </a:r>
            <a:endParaRPr/>
          </a:p>
        </p:txBody>
      </p:sp>
      <p:pic>
        <p:nvPicPr>
          <p:cNvPr id="289" name="Google Shape;289;p21"/>
          <p:cNvPicPr preferRelativeResize="0"/>
          <p:nvPr/>
        </p:nvPicPr>
        <p:blipFill rotWithShape="1">
          <a:blip r:embed="rId4">
            <a:alphaModFix/>
          </a:blip>
          <a:srcRect b="0" l="0" r="0" t="0"/>
          <a:stretch/>
        </p:blipFill>
        <p:spPr>
          <a:xfrm>
            <a:off x="6467003" y="4191756"/>
            <a:ext cx="2323911" cy="18226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2"/>
          <p:cNvSpPr txBox="1"/>
          <p:nvPr>
            <p:ph idx="1" type="body"/>
          </p:nvPr>
        </p:nvSpPr>
        <p:spPr>
          <a:xfrm>
            <a:off x="570368" y="1602464"/>
            <a:ext cx="8730794" cy="44570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280"/>
              <a:buNone/>
            </a:pPr>
            <a:r>
              <a:rPr lang="tr-TR" sz="1600">
                <a:solidFill>
                  <a:srgbClr val="B0B0B0"/>
                </a:solidFill>
              </a:rPr>
              <a:t>Villa Sunflower Hotel olarak uyguladığımız atık yönetimi sistemimizde öncelikli amacımız atık miktarını azaltmak, oluşan atıklarımızı iyi yöneterek çevreye en az zarar ile bertarafını sağlamak ve geri kazanılabilir olanları tekrar kazanmaktır.</a:t>
            </a:r>
            <a:endParaRPr/>
          </a:p>
          <a:p>
            <a:pPr indent="0" lvl="0" marL="0" rtl="0" algn="l">
              <a:spcBef>
                <a:spcPts val="1000"/>
              </a:spcBef>
              <a:spcAft>
                <a:spcPts val="0"/>
              </a:spcAft>
              <a:buSzPts val="1280"/>
              <a:buNone/>
            </a:pPr>
            <a:r>
              <a:rPr lang="tr-TR" sz="1600">
                <a:solidFill>
                  <a:schemeClr val="accent1"/>
                </a:solidFill>
              </a:rPr>
              <a:t>GERİ KAZANILABİLİR ATIKLAR</a:t>
            </a:r>
            <a:endParaRPr/>
          </a:p>
          <a:p>
            <a:pPr indent="0" lvl="0" marL="0" rtl="0" algn="l">
              <a:spcBef>
                <a:spcPts val="1000"/>
              </a:spcBef>
              <a:spcAft>
                <a:spcPts val="0"/>
              </a:spcAft>
              <a:buSzPts val="1280"/>
              <a:buNone/>
            </a:pPr>
            <a:r>
              <a:rPr lang="tr-TR" sz="1600">
                <a:solidFill>
                  <a:srgbClr val="B0B0B0"/>
                </a:solidFill>
              </a:rPr>
              <a:t>Ambalaj atık ve organik atıklarımızı bilinçli şekilde ayrıştırarak geri dönüşüme katkıda bulunuyoruz.Atık üretimimizi azaltmak için çeşitli çalışmalar yapıyor, misafirlerimizi ve çalışanlarımızı geri dönüşüm programına katılmaya teşvik ediyoruz.Cam, kâğıt, yağ, plastik ve yiyecek atıklarının geri dönüşümü için çeşitli bölümlerinde ayrıca ofis alanlarında atık ayrıştırma kapları bulunduruyoruz.Misafir alanlarında da atık ayrıştırma kovaları bulunduruyoruz. Ayrıştırdığımız bu atıkların geri dönüşümü için ilgili firmalarla çalışıyor ve takibini yapıyoruz. Kâğıt tüketimimizi azaltmak için mümkün olduğunca yazışmalarımızı ve duyurularımızı mail ortamında yapıyoruz. Dokümanlar üzerinde yapılan güncellemeler ortak ağımızdan yapılmaktadır. Gerekmedikçe çıktı alınmamaktadır. Kağıtlar çift yüzlü kullanılmaktadır.Misafirlerimize otelimizde uyguladığımız atık yönetimi ile ilgili oda kartıyla bilgilendirme yaparak; onları da atık miktarını azaltma ve oluşan atıkları ayrıştırma konusunda teşvik ediyoruz.</a:t>
            </a:r>
            <a:endParaRPr/>
          </a:p>
        </p:txBody>
      </p:sp>
      <p:pic>
        <p:nvPicPr>
          <p:cNvPr id="295" name="Google Shape;295;p22"/>
          <p:cNvPicPr preferRelativeResize="0"/>
          <p:nvPr/>
        </p:nvPicPr>
        <p:blipFill rotWithShape="1">
          <a:blip r:embed="rId3">
            <a:alphaModFix/>
          </a:blip>
          <a:srcRect b="0" l="0" r="0" t="0"/>
          <a:stretch/>
        </p:blipFill>
        <p:spPr>
          <a:xfrm>
            <a:off x="0" y="0"/>
            <a:ext cx="1973655" cy="1484768"/>
          </a:xfrm>
          <a:prstGeom prst="rect">
            <a:avLst/>
          </a:prstGeom>
          <a:noFill/>
          <a:ln>
            <a:noFill/>
          </a:ln>
        </p:spPr>
      </p:pic>
      <p:pic>
        <p:nvPicPr>
          <p:cNvPr id="296" name="Google Shape;296;p22"/>
          <p:cNvPicPr preferRelativeResize="0"/>
          <p:nvPr/>
        </p:nvPicPr>
        <p:blipFill rotWithShape="1">
          <a:blip r:embed="rId4">
            <a:alphaModFix/>
          </a:blip>
          <a:srcRect b="0" l="0" r="0" t="0"/>
          <a:stretch/>
        </p:blipFill>
        <p:spPr>
          <a:xfrm>
            <a:off x="5758005" y="199176"/>
            <a:ext cx="2469860" cy="12855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3"/>
          <p:cNvSpPr txBox="1"/>
          <p:nvPr>
            <p:ph type="title"/>
          </p:nvPr>
        </p:nvSpPr>
        <p:spPr>
          <a:xfrm>
            <a:off x="677334" y="609600"/>
            <a:ext cx="8596668" cy="585457"/>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sz="2200"/>
              <a:t>TEHLİKELİ ATIKLAR</a:t>
            </a:r>
            <a:br>
              <a:rPr lang="tr-TR"/>
            </a:br>
            <a:endParaRPr/>
          </a:p>
        </p:txBody>
      </p:sp>
      <p:sp>
        <p:nvSpPr>
          <p:cNvPr id="302" name="Google Shape;302;p23"/>
          <p:cNvSpPr txBox="1"/>
          <p:nvPr>
            <p:ph idx="1" type="body"/>
          </p:nvPr>
        </p:nvSpPr>
        <p:spPr>
          <a:xfrm>
            <a:off x="677334" y="1294647"/>
            <a:ext cx="8596668" cy="481644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280"/>
              <a:buNone/>
            </a:pPr>
            <a:r>
              <a:rPr lang="tr-TR" sz="1600">
                <a:solidFill>
                  <a:srgbClr val="B0B0B0"/>
                </a:solidFill>
              </a:rPr>
              <a:t>Tesislerimizde oluşan tehlikeli atıklar çevreye zarar vermeden bertaraf edilebilmesi için bölümlerimizde oluşan tehlikeli atıkları,uygun koşullarda toplanıyor, etiketleniyor ve yasalara uygun bertaraf veya değerlendirilmesi için lisanslı firmalara teslim ediliyor.</a:t>
            </a:r>
            <a:endParaRPr/>
          </a:p>
          <a:p>
            <a:pPr indent="0" lvl="0" marL="0" rtl="0" algn="l">
              <a:spcBef>
                <a:spcPts val="1000"/>
              </a:spcBef>
              <a:spcAft>
                <a:spcPts val="0"/>
              </a:spcAft>
              <a:buSzPts val="1280"/>
              <a:buNone/>
            </a:pPr>
            <a:r>
              <a:rPr lang="tr-TR" sz="1600">
                <a:solidFill>
                  <a:srgbClr val="B0B0B0"/>
                </a:solidFill>
              </a:rPr>
              <a:t>2023 yılında oluşan tehlikeli atık miktarının daha da azalmasını hedefliyoruz.</a:t>
            </a:r>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rPr lang="tr-TR" sz="1600">
                <a:solidFill>
                  <a:schemeClr val="accent1"/>
                </a:solidFill>
              </a:rPr>
              <a:t>BİTKİSEL ATIK YAĞ</a:t>
            </a:r>
            <a:endParaRPr/>
          </a:p>
          <a:p>
            <a:pPr indent="0" lvl="0" marL="0" rtl="0" algn="l">
              <a:spcBef>
                <a:spcPts val="1000"/>
              </a:spcBef>
              <a:spcAft>
                <a:spcPts val="0"/>
              </a:spcAft>
              <a:buSzPts val="1280"/>
              <a:buNone/>
            </a:pPr>
            <a:r>
              <a:t/>
            </a:r>
            <a:endParaRPr sz="1600">
              <a:solidFill>
                <a:schemeClr val="accent1"/>
              </a:solidFill>
            </a:endParaRPr>
          </a:p>
          <a:p>
            <a:pPr indent="0" lvl="0" marL="0" rtl="0" algn="l">
              <a:spcBef>
                <a:spcPts val="1000"/>
              </a:spcBef>
              <a:spcAft>
                <a:spcPts val="0"/>
              </a:spcAft>
              <a:buSzPts val="1280"/>
              <a:buNone/>
            </a:pPr>
            <a:r>
              <a:rPr lang="tr-TR" sz="1600">
                <a:solidFill>
                  <a:srgbClr val="B0B0B0"/>
                </a:solidFill>
              </a:rPr>
              <a:t>Kullanılan bitkisel atık yağların geri dönüşüm miktarını her yıl arttırmaktayız. Oluşan bitkisel atık yağlar düzenli olarak anlaşmalı olduğumuz lisanslı firmalara verilmektedir.</a:t>
            </a:r>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rPr lang="tr-TR" sz="1600">
                <a:solidFill>
                  <a:srgbClr val="B0B0B0"/>
                </a:solidFill>
              </a:rPr>
              <a:t>Hedeflerimiz;</a:t>
            </a:r>
            <a:endParaRPr sz="1600">
              <a:solidFill>
                <a:srgbClr val="B0B0B0"/>
              </a:solidFill>
            </a:endParaRPr>
          </a:p>
          <a:p>
            <a:pPr indent="-342900" lvl="0" marL="342900" rtl="0" algn="l">
              <a:spcBef>
                <a:spcPts val="1000"/>
              </a:spcBef>
              <a:spcAft>
                <a:spcPts val="0"/>
              </a:spcAft>
              <a:buSzPts val="1280"/>
              <a:buFont typeface="Noto Sans Symbols"/>
              <a:buChar char="⮚"/>
            </a:pPr>
            <a:r>
              <a:rPr lang="tr-TR" sz="1600">
                <a:solidFill>
                  <a:srgbClr val="B0B0B0"/>
                </a:solidFill>
              </a:rPr>
              <a:t>Kullanılan bitkisel atık yağ geri kazanım miktarını önceki yıllara göre arttırmak,</a:t>
            </a:r>
            <a:endParaRPr/>
          </a:p>
          <a:p>
            <a:pPr indent="-342900" lvl="0" marL="342900" rtl="0" algn="l">
              <a:spcBef>
                <a:spcPts val="1000"/>
              </a:spcBef>
              <a:spcAft>
                <a:spcPts val="0"/>
              </a:spcAft>
              <a:buSzPts val="1280"/>
              <a:buFont typeface="Noto Sans Symbols"/>
              <a:buChar char="⮚"/>
            </a:pPr>
            <a:r>
              <a:rPr lang="tr-TR" sz="1600">
                <a:solidFill>
                  <a:srgbClr val="B0B0B0"/>
                </a:solidFill>
              </a:rPr>
              <a:t>Personelimizi atık yağ ile ile ilgili daha çok bilinçlendirmek .</a:t>
            </a:r>
            <a:endParaRPr sz="1600">
              <a:solidFill>
                <a:srgbClr val="B0B0B0"/>
              </a:solidFill>
            </a:endParaRPr>
          </a:p>
        </p:txBody>
      </p:sp>
      <p:pic>
        <p:nvPicPr>
          <p:cNvPr id="303" name="Google Shape;303;p23"/>
          <p:cNvPicPr preferRelativeResize="0"/>
          <p:nvPr/>
        </p:nvPicPr>
        <p:blipFill rotWithShape="1">
          <a:blip r:embed="rId3">
            <a:alphaModFix/>
          </a:blip>
          <a:srcRect b="0" l="0" r="0" t="0"/>
          <a:stretch/>
        </p:blipFill>
        <p:spPr>
          <a:xfrm>
            <a:off x="3373204" y="110604"/>
            <a:ext cx="2587752" cy="1134248"/>
          </a:xfrm>
          <a:prstGeom prst="rect">
            <a:avLst/>
          </a:prstGeom>
          <a:noFill/>
          <a:ln>
            <a:noFill/>
          </a:ln>
        </p:spPr>
      </p:pic>
      <p:pic>
        <p:nvPicPr>
          <p:cNvPr id="304" name="Google Shape;304;p23"/>
          <p:cNvPicPr preferRelativeResize="0"/>
          <p:nvPr/>
        </p:nvPicPr>
        <p:blipFill rotWithShape="1">
          <a:blip r:embed="rId4">
            <a:alphaModFix/>
          </a:blip>
          <a:srcRect b="0" l="0" r="0" t="0"/>
          <a:stretch/>
        </p:blipFill>
        <p:spPr>
          <a:xfrm>
            <a:off x="5960956" y="2489705"/>
            <a:ext cx="1755430" cy="10773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4"/>
          <p:cNvSpPr txBox="1"/>
          <p:nvPr>
            <p:ph type="title"/>
          </p:nvPr>
        </p:nvSpPr>
        <p:spPr>
          <a:xfrm>
            <a:off x="461835" y="440575"/>
            <a:ext cx="8812167" cy="14898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2800"/>
              <a:buFont typeface="Trebuchet MS"/>
              <a:buNone/>
            </a:pPr>
            <a:r>
              <a:rPr lang="tr-TR" sz="2800"/>
              <a:t>ORGANİK ATIKLAR </a:t>
            </a:r>
            <a:endParaRPr/>
          </a:p>
        </p:txBody>
      </p:sp>
      <p:pic>
        <p:nvPicPr>
          <p:cNvPr id="310" name="Google Shape;310;p24"/>
          <p:cNvPicPr preferRelativeResize="0"/>
          <p:nvPr>
            <p:ph idx="1" type="body"/>
          </p:nvPr>
        </p:nvPicPr>
        <p:blipFill rotWithShape="1">
          <a:blip r:embed="rId3">
            <a:alphaModFix/>
          </a:blip>
          <a:srcRect b="0" l="0" r="0" t="0"/>
          <a:stretch/>
        </p:blipFill>
        <p:spPr>
          <a:xfrm>
            <a:off x="528338" y="1718456"/>
            <a:ext cx="8291466" cy="1225402"/>
          </a:xfrm>
          <a:prstGeom prst="rect">
            <a:avLst/>
          </a:prstGeom>
          <a:noFill/>
          <a:ln>
            <a:noFill/>
          </a:ln>
        </p:spPr>
      </p:pic>
      <p:sp>
        <p:nvSpPr>
          <p:cNvPr id="311" name="Google Shape;311;p24"/>
          <p:cNvSpPr/>
          <p:nvPr/>
        </p:nvSpPr>
        <p:spPr>
          <a:xfrm>
            <a:off x="528337" y="3656658"/>
            <a:ext cx="7012161" cy="5232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2800">
                <a:solidFill>
                  <a:schemeClr val="accent1"/>
                </a:solidFill>
                <a:latin typeface="Trebuchet MS"/>
                <a:ea typeface="Trebuchet MS"/>
                <a:cs typeface="Trebuchet MS"/>
                <a:sym typeface="Trebuchet MS"/>
              </a:rPr>
              <a:t>SIVI VE KATI ATIKLAR </a:t>
            </a:r>
            <a:endParaRPr sz="2800">
              <a:solidFill>
                <a:schemeClr val="accent1"/>
              </a:solidFill>
              <a:latin typeface="Trebuchet MS"/>
              <a:ea typeface="Trebuchet MS"/>
              <a:cs typeface="Trebuchet MS"/>
              <a:sym typeface="Trebuchet MS"/>
            </a:endParaRPr>
          </a:p>
        </p:txBody>
      </p:sp>
      <p:pic>
        <p:nvPicPr>
          <p:cNvPr id="312" name="Google Shape;312;p24"/>
          <p:cNvPicPr preferRelativeResize="0"/>
          <p:nvPr/>
        </p:nvPicPr>
        <p:blipFill rotWithShape="1">
          <a:blip r:embed="rId4">
            <a:alphaModFix/>
          </a:blip>
          <a:srcRect b="0" l="0" r="0" t="0"/>
          <a:stretch/>
        </p:blipFill>
        <p:spPr>
          <a:xfrm>
            <a:off x="461835" y="4670117"/>
            <a:ext cx="8357968" cy="1157105"/>
          </a:xfrm>
          <a:prstGeom prst="rect">
            <a:avLst/>
          </a:prstGeom>
          <a:noFill/>
          <a:ln>
            <a:noFill/>
          </a:ln>
        </p:spPr>
      </p:pic>
      <p:pic>
        <p:nvPicPr>
          <p:cNvPr id="313" name="Google Shape;313;p24"/>
          <p:cNvPicPr preferRelativeResize="0"/>
          <p:nvPr/>
        </p:nvPicPr>
        <p:blipFill rotWithShape="1">
          <a:blip r:embed="rId5">
            <a:alphaModFix/>
          </a:blip>
          <a:srcRect b="0" l="0" r="0" t="0"/>
          <a:stretch/>
        </p:blipFill>
        <p:spPr>
          <a:xfrm>
            <a:off x="7664335" y="180035"/>
            <a:ext cx="1529541" cy="1293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5"/>
          <p:cNvSpPr txBox="1"/>
          <p:nvPr>
            <p:ph type="title"/>
          </p:nvPr>
        </p:nvSpPr>
        <p:spPr>
          <a:xfrm>
            <a:off x="677334" y="609600"/>
            <a:ext cx="8596668" cy="90232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KİMYASAL TÜKETİMİ</a:t>
            </a:r>
            <a:endParaRPr/>
          </a:p>
        </p:txBody>
      </p:sp>
      <p:pic>
        <p:nvPicPr>
          <p:cNvPr id="319" name="Google Shape;319;p25"/>
          <p:cNvPicPr preferRelativeResize="0"/>
          <p:nvPr>
            <p:ph idx="1" type="body"/>
          </p:nvPr>
        </p:nvPicPr>
        <p:blipFill rotWithShape="1">
          <a:blip r:embed="rId3">
            <a:alphaModFix/>
          </a:blip>
          <a:srcRect b="0" l="0" r="0" t="0"/>
          <a:stretch/>
        </p:blipFill>
        <p:spPr>
          <a:xfrm>
            <a:off x="7079809" y="609599"/>
            <a:ext cx="1919720" cy="902329"/>
          </a:xfrm>
          <a:prstGeom prst="rect">
            <a:avLst/>
          </a:prstGeom>
          <a:noFill/>
          <a:ln>
            <a:noFill/>
          </a:ln>
        </p:spPr>
      </p:pic>
      <p:sp>
        <p:nvSpPr>
          <p:cNvPr id="320" name="Google Shape;320;p25"/>
          <p:cNvSpPr/>
          <p:nvPr/>
        </p:nvSpPr>
        <p:spPr>
          <a:xfrm>
            <a:off x="190123" y="1647731"/>
            <a:ext cx="895387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Kimyasal kullanım miktarlarımızı kontrol ediyor, boşa ve yanlış kimyasal kullanımını engellemek için personel eğitimleri verilmektedir. Kimyasalların kullanımı ve tehlikeli kimyasalların dökülmesi/saçılması durumunda alınacak tedbirler konusunda çalışanlarımızı eğitim veriyoruz. Otel alanındaki bitki ilaçlamaları rutin olarak değil ihtiyaç halinde yapılarak kimyasal kullanımı azaltılmaktadır. Otelimizde çamaşırhane bölümünde kimyasallar otomatik dozajlama sistemi ile</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kullanılmaktadır.</a:t>
            </a:r>
            <a:endParaRPr/>
          </a:p>
        </p:txBody>
      </p:sp>
      <p:pic>
        <p:nvPicPr>
          <p:cNvPr id="321" name="Google Shape;321;p25"/>
          <p:cNvPicPr preferRelativeResize="0"/>
          <p:nvPr/>
        </p:nvPicPr>
        <p:blipFill rotWithShape="1">
          <a:blip r:embed="rId4">
            <a:alphaModFix/>
          </a:blip>
          <a:srcRect b="0" l="0" r="0" t="0"/>
          <a:stretch/>
        </p:blipFill>
        <p:spPr>
          <a:xfrm>
            <a:off x="1837112" y="3551711"/>
            <a:ext cx="5120641" cy="2880361"/>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Clr>
                <a:schemeClr val="accent1"/>
              </a:buClr>
              <a:buSzPts val="4000"/>
              <a:buFont typeface="Trebuchet MS"/>
              <a:buNone/>
            </a:pPr>
            <a:r>
              <a:rPr lang="tr-TR" sz="4000"/>
              <a:t>04 BÖLÜM</a:t>
            </a:r>
            <a:br>
              <a:rPr lang="tr-TR" sz="4000"/>
            </a:br>
            <a:r>
              <a:rPr lang="tr-TR" sz="4000"/>
              <a:t>ENERJİ YÖNETİMİ</a:t>
            </a:r>
            <a:endParaRPr sz="4000"/>
          </a:p>
        </p:txBody>
      </p:sp>
      <p:sp>
        <p:nvSpPr>
          <p:cNvPr id="327" name="Google Shape;327;p26"/>
          <p:cNvSpPr/>
          <p:nvPr/>
        </p:nvSpPr>
        <p:spPr>
          <a:xfrm>
            <a:off x="677334" y="2661719"/>
            <a:ext cx="826749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2800">
                <a:solidFill>
                  <a:schemeClr val="accent1"/>
                </a:solidFill>
                <a:latin typeface="Trebuchet MS"/>
                <a:ea typeface="Trebuchet MS"/>
                <a:cs typeface="Trebuchet MS"/>
                <a:sym typeface="Trebuchet MS"/>
              </a:rPr>
              <a:t>17 ELEKTİRİK TÜKETİMİ</a:t>
            </a:r>
            <a:endParaRPr/>
          </a:p>
          <a:p>
            <a:pPr indent="0" lvl="0" marL="0" marR="0" rtl="0" algn="l">
              <a:spcBef>
                <a:spcPts val="0"/>
              </a:spcBef>
              <a:spcAft>
                <a:spcPts val="0"/>
              </a:spcAft>
              <a:buNone/>
            </a:pPr>
            <a:r>
              <a:rPr lang="tr-TR" sz="2800">
                <a:solidFill>
                  <a:schemeClr val="accent1"/>
                </a:solidFill>
                <a:latin typeface="Trebuchet MS"/>
                <a:ea typeface="Trebuchet MS"/>
                <a:cs typeface="Trebuchet MS"/>
                <a:sym typeface="Trebuchet MS"/>
              </a:rPr>
              <a:t>18 DOĞALGAZ TÜKETİMİ</a:t>
            </a:r>
            <a:endParaRPr/>
          </a:p>
          <a:p>
            <a:pPr indent="0" lvl="0" marL="0" marR="0" rtl="0" algn="l">
              <a:spcBef>
                <a:spcPts val="0"/>
              </a:spcBef>
              <a:spcAft>
                <a:spcPts val="0"/>
              </a:spcAft>
              <a:buNone/>
            </a:pPr>
            <a:r>
              <a:rPr lang="tr-TR" sz="2800">
                <a:solidFill>
                  <a:schemeClr val="accent1"/>
                </a:solidFill>
                <a:latin typeface="Trebuchet MS"/>
                <a:ea typeface="Trebuchet MS"/>
                <a:cs typeface="Trebuchet MS"/>
                <a:sym typeface="Trebuchet MS"/>
              </a:rPr>
              <a:t>19 SU TÜKETİMİ</a:t>
            </a:r>
            <a:endParaRPr/>
          </a:p>
          <a:p>
            <a:pPr indent="0" lvl="0" marL="0" marR="0" rtl="0" algn="l">
              <a:spcBef>
                <a:spcPts val="0"/>
              </a:spcBef>
              <a:spcAft>
                <a:spcPts val="0"/>
              </a:spcAft>
              <a:buNone/>
            </a:pPr>
            <a:r>
              <a:rPr lang="tr-TR" sz="2800">
                <a:solidFill>
                  <a:schemeClr val="accent1"/>
                </a:solidFill>
                <a:latin typeface="Trebuchet MS"/>
                <a:ea typeface="Trebuchet MS"/>
                <a:cs typeface="Trebuchet MS"/>
                <a:sym typeface="Trebuchet MS"/>
              </a:rPr>
              <a:t>20 LNG TÜKETİMİ</a:t>
            </a:r>
            <a:endParaRPr/>
          </a:p>
          <a:p>
            <a:pPr indent="0" lvl="0" marL="0" marR="0" rtl="0" algn="l">
              <a:spcBef>
                <a:spcPts val="0"/>
              </a:spcBef>
              <a:spcAft>
                <a:spcPts val="0"/>
              </a:spcAft>
              <a:buNone/>
            </a:pPr>
            <a:r>
              <a:rPr lang="tr-TR" sz="2800">
                <a:solidFill>
                  <a:schemeClr val="accent1"/>
                </a:solidFill>
                <a:latin typeface="Trebuchet MS"/>
                <a:ea typeface="Trebuchet MS"/>
                <a:cs typeface="Trebuchet MS"/>
                <a:sym typeface="Trebuchet MS"/>
              </a:rPr>
              <a:t>21 MOTORİN TÜKETİMİ</a:t>
            </a:r>
            <a:endParaRPr/>
          </a:p>
          <a:p>
            <a:pPr indent="0" lvl="0" marL="0" marR="0" rtl="0" algn="l">
              <a:spcBef>
                <a:spcPts val="0"/>
              </a:spcBef>
              <a:spcAft>
                <a:spcPts val="0"/>
              </a:spcAft>
              <a:buNone/>
            </a:pPr>
            <a:r>
              <a:rPr lang="tr-TR" sz="2800">
                <a:solidFill>
                  <a:schemeClr val="accent1"/>
                </a:solidFill>
                <a:latin typeface="Trebuchet MS"/>
                <a:ea typeface="Trebuchet MS"/>
                <a:cs typeface="Trebuchet MS"/>
                <a:sym typeface="Trebuchet MS"/>
              </a:rPr>
              <a:t>22 KARBON SALINIMI</a:t>
            </a:r>
            <a:endParaRPr/>
          </a:p>
        </p:txBody>
      </p:sp>
      <p:pic>
        <p:nvPicPr>
          <p:cNvPr id="328" name="Google Shape;328;p26"/>
          <p:cNvPicPr preferRelativeResize="0"/>
          <p:nvPr/>
        </p:nvPicPr>
        <p:blipFill rotWithShape="1">
          <a:blip r:embed="rId3">
            <a:alphaModFix/>
          </a:blip>
          <a:srcRect b="0" l="0" r="0" t="0"/>
          <a:stretch/>
        </p:blipFill>
        <p:spPr>
          <a:xfrm>
            <a:off x="5269117" y="3832174"/>
            <a:ext cx="1439560" cy="685505"/>
          </a:xfrm>
          <a:prstGeom prst="rect">
            <a:avLst/>
          </a:prstGeom>
          <a:noFill/>
          <a:ln>
            <a:noFill/>
          </a:ln>
        </p:spPr>
      </p:pic>
      <p:pic>
        <p:nvPicPr>
          <p:cNvPr id="329" name="Google Shape;329;p26"/>
          <p:cNvPicPr preferRelativeResize="0"/>
          <p:nvPr>
            <p:ph idx="1" type="body"/>
          </p:nvPr>
        </p:nvPicPr>
        <p:blipFill rotWithShape="1">
          <a:blip r:embed="rId3">
            <a:alphaModFix/>
          </a:blip>
          <a:srcRect b="0" l="0" r="0" t="0"/>
          <a:stretch/>
        </p:blipFill>
        <p:spPr>
          <a:xfrm>
            <a:off x="5269117" y="3713603"/>
            <a:ext cx="2525858" cy="1625772"/>
          </a:xfrm>
          <a:prstGeom prst="rect">
            <a:avLst/>
          </a:prstGeom>
          <a:noFill/>
          <a:ln>
            <a:noFill/>
          </a:ln>
        </p:spPr>
      </p:pic>
      <p:pic>
        <p:nvPicPr>
          <p:cNvPr id="330" name="Google Shape;330;p26"/>
          <p:cNvPicPr preferRelativeResize="0"/>
          <p:nvPr/>
        </p:nvPicPr>
        <p:blipFill rotWithShape="1">
          <a:blip r:embed="rId4">
            <a:alphaModFix/>
          </a:blip>
          <a:srcRect b="0" l="0" r="0" t="0"/>
          <a:stretch/>
        </p:blipFill>
        <p:spPr>
          <a:xfrm>
            <a:off x="677334" y="504160"/>
            <a:ext cx="2950720" cy="132294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27"/>
          <p:cNvPicPr preferRelativeResize="0"/>
          <p:nvPr>
            <p:ph idx="1" type="body"/>
          </p:nvPr>
        </p:nvPicPr>
        <p:blipFill rotWithShape="1">
          <a:blip r:embed="rId3">
            <a:alphaModFix/>
          </a:blip>
          <a:srcRect b="0" l="0" r="0" t="0"/>
          <a:stretch/>
        </p:blipFill>
        <p:spPr>
          <a:xfrm>
            <a:off x="7224666" y="292729"/>
            <a:ext cx="1774479" cy="736520"/>
          </a:xfrm>
          <a:prstGeom prst="rect">
            <a:avLst/>
          </a:prstGeom>
          <a:noFill/>
          <a:ln>
            <a:noFill/>
          </a:ln>
        </p:spPr>
      </p:pic>
      <p:sp>
        <p:nvSpPr>
          <p:cNvPr id="336" name="Google Shape;336;p27"/>
          <p:cNvSpPr/>
          <p:nvPr/>
        </p:nvSpPr>
        <p:spPr>
          <a:xfrm>
            <a:off x="461727" y="1029249"/>
            <a:ext cx="8682273"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Satın aldığımız tüm elektronik ürünlerin enerji tasarruflu olmasını tüm</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çalışanlarımızın enerji tasarrufu konusunda eğitim almasını hedeflemekteyiz.</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Otellerimizde enerji tasarrufu ile ilgili aşağıdaki çalışmalar yapılmakta ve sürekliliği</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sağlanmaktadır.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Genel alanlarda misafirlerimize elektrik tasarrufu hakkında uyarı yazıları</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bulunmaktadır.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Otellerimizde enerji tasarruflu ampuller ya da led ışıklar kullanılmaktadır.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Ortak alanlardaki tuvaletlerde, koridorlarda, personel bölgelerinde ve zemin katlarda</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enerji tasarrufu ile ilgili uyarı yazıları bulunmaktadır. Ayrıca Sorwe uygulaması üzerinden personellere Sürdürürebilir Kalkınma Hedefleri eğitimleri verilmektedir.</a:t>
            </a:r>
            <a:endParaRPr sz="1400">
              <a:solidFill>
                <a:srgbClr val="B0B0B0"/>
              </a:solidFill>
              <a:latin typeface="Trebuchet MS"/>
              <a:ea typeface="Trebuchet MS"/>
              <a:cs typeface="Trebuchet MS"/>
              <a:sym typeface="Trebuchet MS"/>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Dış aydınlatmalar zamanlayıcılarla kontrol edilmektedir.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Odalarımızda elektronik anahtar kartlar kullanılmaktadır.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Odalarımızda Led TV’ler kullanılmaktadır.( Odalarımızda A sınıfı, düşük tüketimi olan</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TV’ler kullanılmaktadır.)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Odalarımızda mini barlarımız enerji tasarrufu sağlamak amacıyla ısı kaynağından</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uzak olacak şekilde konumlandırılmıştır.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Boş odalarımızın perdeleri yaz sezonunda kapalı, kış sezonunda açık tutularak</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iklimlendirme cihazlarının kullanımı azaltılmaktadır.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Soğutucu sistemin çalıştığı genel alanlardan, büfe giriş ve çıkışı alanlara açılan kapılarda soğutucu hava perdesi kullanılmaktadır.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Sıcak su üretiminde güneş panellerinden destek sağlanmaktadır.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Otellerimizin sıcak su ihtiyacının %50‘si güneş enerjisinden elde edilmektedir.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Elektrikle çalışan cihazlar güneş ışınlarına maruz kalmayacak şekilde</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konumlanmıştır.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8"/>
          <p:cNvSpPr txBox="1"/>
          <p:nvPr>
            <p:ph type="title"/>
          </p:nvPr>
        </p:nvSpPr>
        <p:spPr>
          <a:xfrm>
            <a:off x="516048" y="609600"/>
            <a:ext cx="8757954" cy="69409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ELEKTİRİK TÜKETİMİ</a:t>
            </a:r>
            <a:endParaRPr/>
          </a:p>
        </p:txBody>
      </p:sp>
      <p:sp>
        <p:nvSpPr>
          <p:cNvPr id="342" name="Google Shape;342;p28"/>
          <p:cNvSpPr txBox="1"/>
          <p:nvPr>
            <p:ph idx="1" type="body"/>
          </p:nvPr>
        </p:nvSpPr>
        <p:spPr>
          <a:xfrm>
            <a:off x="452673" y="1457608"/>
            <a:ext cx="8821329" cy="54773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120"/>
              <a:buNone/>
            </a:pPr>
            <a:r>
              <a:rPr lang="tr-TR" sz="1400">
                <a:solidFill>
                  <a:srgbClr val="B0B0B0"/>
                </a:solidFill>
              </a:rPr>
              <a:t>Tesisimizdeki enerji tüketimlerini azaltmak adına hem personel alanında hem misafir alanında farkındalık sağlamak için uyarı yazıları bulunmaktadır. Ayrıca personel arkadaşlarımıza farkındalığı artırmak adına Sorwe uygulaması üzerinden düzenli olarak eğitimler verilmektedir. Aylık olarak belirlediğimiz şirket hedeflerimizden birisi de enerji tasarrufu ve kaynaklarımızı doğru şekilde kullanmaya yöneliktir. </a:t>
            </a:r>
            <a:endParaRPr/>
          </a:p>
          <a:p>
            <a:pPr indent="0" lvl="0" marL="0" rtl="0" algn="l">
              <a:spcBef>
                <a:spcPts val="1000"/>
              </a:spcBef>
              <a:spcAft>
                <a:spcPts val="0"/>
              </a:spcAft>
              <a:buSzPts val="1120"/>
              <a:buNone/>
            </a:pPr>
            <a:r>
              <a:rPr lang="tr-TR" sz="1400">
                <a:solidFill>
                  <a:srgbClr val="B0B0B0"/>
                </a:solidFill>
              </a:rPr>
              <a:t>Aşağıdaki tablolarda 2021 ve 2022 yıları arasında tesisimizin tüketmiş olduğu elektrik tüketimleri bulunmaktadır.</a:t>
            </a:r>
            <a:endParaRPr/>
          </a:p>
          <a:p>
            <a:pPr indent="0" lvl="0" marL="0" rtl="0" algn="l">
              <a:spcBef>
                <a:spcPts val="1000"/>
              </a:spcBef>
              <a:spcAft>
                <a:spcPts val="0"/>
              </a:spcAft>
              <a:buSzPts val="1120"/>
              <a:buNone/>
            </a:pPr>
            <a:r>
              <a:rPr lang="tr-TR" sz="1400">
                <a:solidFill>
                  <a:srgbClr val="B0B0B0"/>
                </a:solidFill>
              </a:rPr>
              <a:t>Hedeflerimiz;</a:t>
            </a:r>
            <a:endParaRPr sz="1400">
              <a:solidFill>
                <a:srgbClr val="B0B0B0"/>
              </a:solidFill>
            </a:endParaRPr>
          </a:p>
          <a:p>
            <a:pPr indent="-342900" lvl="0" marL="342900" rtl="0" algn="l">
              <a:spcBef>
                <a:spcPts val="1000"/>
              </a:spcBef>
              <a:spcAft>
                <a:spcPts val="0"/>
              </a:spcAft>
              <a:buSzPts val="1120"/>
              <a:buFont typeface="Noto Sans Symbols"/>
              <a:buChar char="⮚"/>
            </a:pPr>
            <a:r>
              <a:rPr lang="tr-TR" sz="1400">
                <a:solidFill>
                  <a:srgbClr val="B0B0B0"/>
                </a:solidFill>
              </a:rPr>
              <a:t>2023 yılında tüm elektrik enerji tüketimimizi güneş enerji sisteminden karşılamak,</a:t>
            </a:r>
            <a:endParaRPr/>
          </a:p>
          <a:p>
            <a:pPr indent="-342900" lvl="0" marL="342900" rtl="0" algn="l">
              <a:spcBef>
                <a:spcPts val="1000"/>
              </a:spcBef>
              <a:spcAft>
                <a:spcPts val="0"/>
              </a:spcAft>
              <a:buSzPts val="1120"/>
              <a:buFont typeface="Noto Sans Symbols"/>
              <a:buChar char="⮚"/>
            </a:pPr>
            <a:r>
              <a:rPr lang="tr-TR" sz="1400">
                <a:solidFill>
                  <a:srgbClr val="B0B0B0"/>
                </a:solidFill>
              </a:rPr>
              <a:t>Tesisimizde hizmet veren tüm çalışanlarımız için enerji tasarruf eğitimlerini vermek,</a:t>
            </a:r>
            <a:endParaRPr/>
          </a:p>
          <a:p>
            <a:pPr indent="-342900" lvl="0" marL="342900" rtl="0" algn="l">
              <a:spcBef>
                <a:spcPts val="1000"/>
              </a:spcBef>
              <a:spcAft>
                <a:spcPts val="0"/>
              </a:spcAft>
              <a:buSzPts val="1120"/>
              <a:buFont typeface="Noto Sans Symbols"/>
              <a:buChar char="⮚"/>
            </a:pPr>
            <a:r>
              <a:rPr lang="tr-TR" sz="1400">
                <a:solidFill>
                  <a:srgbClr val="B0B0B0"/>
                </a:solidFill>
              </a:rPr>
              <a:t>Yeni temin edilen elektrikli aletler için enerji verimliliği yüksek cihazları temin etmek.</a:t>
            </a:r>
            <a:endParaRPr sz="1400">
              <a:solidFill>
                <a:srgbClr val="B0B0B0"/>
              </a:solidFill>
            </a:endParaRPr>
          </a:p>
        </p:txBody>
      </p:sp>
      <p:graphicFrame>
        <p:nvGraphicFramePr>
          <p:cNvPr id="343" name="Google Shape;343;p28"/>
          <p:cNvGraphicFramePr/>
          <p:nvPr/>
        </p:nvGraphicFramePr>
        <p:xfrm>
          <a:off x="516048" y="4399984"/>
          <a:ext cx="7079809" cy="2458016"/>
        </p:xfrm>
        <a:graphic>
          <a:graphicData uri="http://schemas.openxmlformats.org/drawingml/2006/chart">
            <c:chart r:id="rId3"/>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9"/>
          <p:cNvSpPr txBox="1"/>
          <p:nvPr>
            <p:ph type="title"/>
          </p:nvPr>
        </p:nvSpPr>
        <p:spPr>
          <a:xfrm>
            <a:off x="677334" y="548641"/>
            <a:ext cx="8596668" cy="66501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DOĞALGAZ TÜKETİMİ</a:t>
            </a:r>
            <a:endParaRPr/>
          </a:p>
        </p:txBody>
      </p:sp>
      <p:sp>
        <p:nvSpPr>
          <p:cNvPr id="349" name="Google Shape;349;p29"/>
          <p:cNvSpPr txBox="1"/>
          <p:nvPr>
            <p:ph idx="1" type="body"/>
          </p:nvPr>
        </p:nvSpPr>
        <p:spPr>
          <a:xfrm>
            <a:off x="677334" y="1305099"/>
            <a:ext cx="8596668" cy="4736264"/>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280"/>
              <a:buNone/>
            </a:pPr>
            <a:r>
              <a:rPr lang="tr-TR" sz="1600">
                <a:solidFill>
                  <a:srgbClr val="B0B0B0"/>
                </a:solidFill>
              </a:rPr>
              <a:t>Aşağıdaki tablolarda 2021 ve 2022 yıları arasında tesisimizin tüketmiş olduğu doğalgaz tüketimleri bulunmaktadır. </a:t>
            </a:r>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rPr lang="tr-TR" sz="1600">
                <a:solidFill>
                  <a:srgbClr val="B0B0B0"/>
                </a:solidFill>
              </a:rPr>
              <a:t>Hedeflerimiz;</a:t>
            </a:r>
            <a:endParaRPr sz="1600">
              <a:solidFill>
                <a:srgbClr val="B0B0B0"/>
              </a:solidFill>
            </a:endParaRPr>
          </a:p>
          <a:p>
            <a:pPr indent="-342900" lvl="0" marL="342900" rtl="0" algn="l">
              <a:spcBef>
                <a:spcPts val="1000"/>
              </a:spcBef>
              <a:spcAft>
                <a:spcPts val="0"/>
              </a:spcAft>
              <a:buSzPts val="1280"/>
              <a:buFont typeface="Noto Sans Symbols"/>
              <a:buChar char="⮚"/>
            </a:pPr>
            <a:r>
              <a:rPr lang="tr-TR" sz="1600">
                <a:solidFill>
                  <a:srgbClr val="B0B0B0"/>
                </a:solidFill>
              </a:rPr>
              <a:t>2023 yılında doğalgaz tüketimimizin kişi başına oranını daha da düşürmek,</a:t>
            </a:r>
            <a:endParaRPr/>
          </a:p>
          <a:p>
            <a:pPr indent="-342900" lvl="0" marL="342900" rtl="0" algn="l">
              <a:spcBef>
                <a:spcPts val="1000"/>
              </a:spcBef>
              <a:spcAft>
                <a:spcPts val="0"/>
              </a:spcAft>
              <a:buSzPts val="1280"/>
              <a:buFont typeface="Noto Sans Symbols"/>
              <a:buChar char="⮚"/>
            </a:pPr>
            <a:r>
              <a:rPr lang="tr-TR" sz="1600">
                <a:solidFill>
                  <a:srgbClr val="B0B0B0"/>
                </a:solidFill>
              </a:rPr>
              <a:t>Tesisimizde hizmet veren tüm çalışanlarımız için enerji tasarruf eğitimlerini vermek,</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p:txBody>
      </p:sp>
      <p:graphicFrame>
        <p:nvGraphicFramePr>
          <p:cNvPr id="350" name="Google Shape;350;p29"/>
          <p:cNvGraphicFramePr/>
          <p:nvPr/>
        </p:nvGraphicFramePr>
        <p:xfrm>
          <a:off x="856211" y="3665914"/>
          <a:ext cx="6916189" cy="2685010"/>
        </p:xfrm>
        <a:graphic>
          <a:graphicData uri="http://schemas.openxmlformats.org/drawingml/2006/chart">
            <c:chart r:id="rId3"/>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
          <p:cNvSpPr txBox="1"/>
          <p:nvPr>
            <p:ph type="title"/>
          </p:nvPr>
        </p:nvSpPr>
        <p:spPr>
          <a:xfrm>
            <a:off x="606829" y="609600"/>
            <a:ext cx="8667173" cy="61237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2800"/>
              <a:buFont typeface="Trebuchet MS"/>
              <a:buNone/>
            </a:pPr>
            <a:r>
              <a:rPr lang="tr-TR" sz="2800"/>
              <a:t> 03 –Atık Yönetimi</a:t>
            </a:r>
            <a:endParaRPr/>
          </a:p>
        </p:txBody>
      </p:sp>
      <p:sp>
        <p:nvSpPr>
          <p:cNvPr id="159" name="Google Shape;159;p3"/>
          <p:cNvSpPr txBox="1"/>
          <p:nvPr>
            <p:ph idx="1" type="body"/>
          </p:nvPr>
        </p:nvSpPr>
        <p:spPr>
          <a:xfrm>
            <a:off x="606829" y="1221971"/>
            <a:ext cx="8667173" cy="4819391"/>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79999"/>
              <a:buFont typeface="Noto Sans Symbols"/>
              <a:buChar char="⮚"/>
            </a:pPr>
            <a:r>
              <a:rPr lang="tr-TR">
                <a:solidFill>
                  <a:srgbClr val="B0B0B0"/>
                </a:solidFill>
              </a:rPr>
              <a:t>Geri Kazanılabilir Atıklar</a:t>
            </a:r>
            <a:endParaRPr/>
          </a:p>
          <a:p>
            <a:pPr indent="-342900" lvl="0" marL="342900" rtl="0" algn="l">
              <a:spcBef>
                <a:spcPts val="1000"/>
              </a:spcBef>
              <a:spcAft>
                <a:spcPts val="0"/>
              </a:spcAft>
              <a:buSzPct val="79999"/>
              <a:buFont typeface="Noto Sans Symbols"/>
              <a:buChar char="⮚"/>
            </a:pPr>
            <a:r>
              <a:rPr lang="tr-TR">
                <a:solidFill>
                  <a:srgbClr val="B0B0B0"/>
                </a:solidFill>
              </a:rPr>
              <a:t>Tehlikeli Atıklar</a:t>
            </a:r>
            <a:endParaRPr/>
          </a:p>
          <a:p>
            <a:pPr indent="-342900" lvl="0" marL="342900" rtl="0" algn="l">
              <a:spcBef>
                <a:spcPts val="1000"/>
              </a:spcBef>
              <a:spcAft>
                <a:spcPts val="0"/>
              </a:spcAft>
              <a:buSzPct val="79999"/>
              <a:buFont typeface="Noto Sans Symbols"/>
              <a:buChar char="⮚"/>
            </a:pPr>
            <a:r>
              <a:rPr lang="tr-TR">
                <a:solidFill>
                  <a:srgbClr val="B0B0B0"/>
                </a:solidFill>
              </a:rPr>
              <a:t>Bitkisel Atık Yağ </a:t>
            </a:r>
            <a:endParaRPr>
              <a:solidFill>
                <a:srgbClr val="B0B0B0"/>
              </a:solidFill>
            </a:endParaRPr>
          </a:p>
          <a:p>
            <a:pPr indent="0" lvl="0" marL="0" rtl="0" algn="l">
              <a:spcBef>
                <a:spcPts val="1000"/>
              </a:spcBef>
              <a:spcAft>
                <a:spcPts val="0"/>
              </a:spcAft>
              <a:buSzPct val="79999"/>
              <a:buNone/>
            </a:pPr>
            <a:r>
              <a:t/>
            </a:r>
            <a:endParaRPr>
              <a:solidFill>
                <a:srgbClr val="B0B0B0"/>
              </a:solidFill>
            </a:endParaRPr>
          </a:p>
          <a:p>
            <a:pPr indent="0" lvl="0" marL="0" rtl="0" algn="l">
              <a:spcBef>
                <a:spcPts val="1000"/>
              </a:spcBef>
              <a:spcAft>
                <a:spcPts val="0"/>
              </a:spcAft>
              <a:buSzPct val="79999"/>
              <a:buNone/>
            </a:pPr>
            <a:r>
              <a:t/>
            </a:r>
            <a:endParaRPr>
              <a:solidFill>
                <a:srgbClr val="B0B0B0"/>
              </a:solidFill>
            </a:endParaRPr>
          </a:p>
          <a:p>
            <a:pPr indent="0" lvl="0" marL="0" rtl="0" algn="l">
              <a:spcBef>
                <a:spcPts val="1000"/>
              </a:spcBef>
              <a:spcAft>
                <a:spcPts val="0"/>
              </a:spcAft>
              <a:buSzPct val="79999"/>
              <a:buNone/>
            </a:pPr>
            <a:r>
              <a:t/>
            </a:r>
            <a:endParaRPr>
              <a:solidFill>
                <a:srgbClr val="B0B0B0"/>
              </a:solidFill>
            </a:endParaRPr>
          </a:p>
          <a:p>
            <a:pPr indent="0" lvl="0" marL="0" rtl="0" algn="l">
              <a:spcBef>
                <a:spcPts val="1000"/>
              </a:spcBef>
              <a:spcAft>
                <a:spcPts val="0"/>
              </a:spcAft>
              <a:buSzPct val="80000"/>
              <a:buNone/>
            </a:pPr>
            <a:r>
              <a:rPr lang="tr-TR" sz="2800">
                <a:solidFill>
                  <a:schemeClr val="accent1"/>
                </a:solidFill>
              </a:rPr>
              <a:t>        04 –Enerji Yönetimi   </a:t>
            </a:r>
            <a:endParaRPr/>
          </a:p>
          <a:p>
            <a:pPr indent="-342900" lvl="0" marL="342900" rtl="0" algn="l">
              <a:spcBef>
                <a:spcPts val="1000"/>
              </a:spcBef>
              <a:spcAft>
                <a:spcPts val="0"/>
              </a:spcAft>
              <a:buSzPct val="79999"/>
              <a:buFont typeface="Noto Sans Symbols"/>
              <a:buChar char="⮚"/>
            </a:pPr>
            <a:r>
              <a:rPr lang="tr-TR">
                <a:solidFill>
                  <a:srgbClr val="B0B0B0"/>
                </a:solidFill>
              </a:rPr>
              <a:t>Elektrik Tüketimi</a:t>
            </a:r>
            <a:endParaRPr/>
          </a:p>
          <a:p>
            <a:pPr indent="-342900" lvl="0" marL="342900" rtl="0" algn="l">
              <a:spcBef>
                <a:spcPts val="1000"/>
              </a:spcBef>
              <a:spcAft>
                <a:spcPts val="0"/>
              </a:spcAft>
              <a:buSzPct val="79999"/>
              <a:buFont typeface="Noto Sans Symbols"/>
              <a:buChar char="⮚"/>
            </a:pPr>
            <a:r>
              <a:rPr lang="tr-TR">
                <a:solidFill>
                  <a:srgbClr val="B0B0B0"/>
                </a:solidFill>
              </a:rPr>
              <a:t>Doğalgaz Tüketimi</a:t>
            </a:r>
            <a:endParaRPr/>
          </a:p>
          <a:p>
            <a:pPr indent="-342900" lvl="0" marL="342900" rtl="0" algn="l">
              <a:spcBef>
                <a:spcPts val="1000"/>
              </a:spcBef>
              <a:spcAft>
                <a:spcPts val="0"/>
              </a:spcAft>
              <a:buSzPct val="79999"/>
              <a:buFont typeface="Noto Sans Symbols"/>
              <a:buChar char="⮚"/>
            </a:pPr>
            <a:r>
              <a:rPr lang="tr-TR">
                <a:solidFill>
                  <a:srgbClr val="B0B0B0"/>
                </a:solidFill>
              </a:rPr>
              <a:t>Su Tüketimi</a:t>
            </a:r>
            <a:endParaRPr/>
          </a:p>
          <a:p>
            <a:pPr indent="-342900" lvl="0" marL="342900" rtl="0" algn="l">
              <a:spcBef>
                <a:spcPts val="1000"/>
              </a:spcBef>
              <a:spcAft>
                <a:spcPts val="0"/>
              </a:spcAft>
              <a:buSzPct val="79999"/>
              <a:buFont typeface="Noto Sans Symbols"/>
              <a:buChar char="⮚"/>
            </a:pPr>
            <a:r>
              <a:rPr lang="tr-TR">
                <a:solidFill>
                  <a:srgbClr val="B0B0B0"/>
                </a:solidFill>
              </a:rPr>
              <a:t>Lng Tüketimi </a:t>
            </a:r>
            <a:endParaRPr/>
          </a:p>
          <a:p>
            <a:pPr indent="-342900" lvl="0" marL="342900" rtl="0" algn="l">
              <a:spcBef>
                <a:spcPts val="1000"/>
              </a:spcBef>
              <a:spcAft>
                <a:spcPts val="0"/>
              </a:spcAft>
              <a:buSzPct val="79999"/>
              <a:buFont typeface="Noto Sans Symbols"/>
              <a:buChar char="⮚"/>
            </a:pPr>
            <a:r>
              <a:rPr lang="tr-TR">
                <a:solidFill>
                  <a:srgbClr val="B0B0B0"/>
                </a:solidFill>
              </a:rPr>
              <a:t>Mazot Tüketimi</a:t>
            </a:r>
            <a:endParaRPr/>
          </a:p>
          <a:p>
            <a:pPr indent="-342900" lvl="0" marL="342900" rtl="0" algn="l">
              <a:spcBef>
                <a:spcPts val="1000"/>
              </a:spcBef>
              <a:spcAft>
                <a:spcPts val="0"/>
              </a:spcAft>
              <a:buSzPct val="51428"/>
              <a:buFont typeface="Noto Sans Symbols"/>
              <a:buChar char="⮚"/>
            </a:pPr>
            <a:r>
              <a:rPr lang="tr-TR">
                <a:solidFill>
                  <a:srgbClr val="B0B0B0"/>
                </a:solidFill>
              </a:rPr>
              <a:t>Karbol Salınım      </a:t>
            </a:r>
            <a:r>
              <a:rPr lang="tr-TR" sz="2800">
                <a:solidFill>
                  <a:srgbClr val="B0B0B0"/>
                </a:solidFill>
              </a:rPr>
              <a:t>                                              </a:t>
            </a:r>
            <a:endParaRPr sz="2800">
              <a:solidFill>
                <a:srgbClr val="B0B0B0"/>
              </a:solidFill>
            </a:endParaRPr>
          </a:p>
        </p:txBody>
      </p:sp>
      <p:pic>
        <p:nvPicPr>
          <p:cNvPr id="160" name="Google Shape;160;p3"/>
          <p:cNvPicPr preferRelativeResize="0"/>
          <p:nvPr/>
        </p:nvPicPr>
        <p:blipFill rotWithShape="1">
          <a:blip r:embed="rId3">
            <a:alphaModFix/>
          </a:blip>
          <a:srcRect b="0" l="0" r="0" t="0"/>
          <a:stretch/>
        </p:blipFill>
        <p:spPr>
          <a:xfrm>
            <a:off x="2997698" y="1576149"/>
            <a:ext cx="1649117" cy="684913"/>
          </a:xfrm>
          <a:prstGeom prst="rect">
            <a:avLst/>
          </a:prstGeom>
          <a:noFill/>
          <a:ln>
            <a:noFill/>
          </a:ln>
        </p:spPr>
      </p:pic>
      <p:pic>
        <p:nvPicPr>
          <p:cNvPr id="161" name="Google Shape;161;p3"/>
          <p:cNvPicPr preferRelativeResize="0"/>
          <p:nvPr/>
        </p:nvPicPr>
        <p:blipFill rotWithShape="1">
          <a:blip r:embed="rId4">
            <a:alphaModFix/>
          </a:blip>
          <a:srcRect b="0" l="0" r="0" t="0"/>
          <a:stretch/>
        </p:blipFill>
        <p:spPr>
          <a:xfrm>
            <a:off x="706581" y="2858582"/>
            <a:ext cx="679869" cy="7730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0"/>
          <p:cNvSpPr txBox="1"/>
          <p:nvPr>
            <p:ph type="title"/>
          </p:nvPr>
        </p:nvSpPr>
        <p:spPr>
          <a:xfrm>
            <a:off x="677334" y="609600"/>
            <a:ext cx="8596668" cy="712124"/>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SU TÜKETİMİ</a:t>
            </a:r>
            <a:br>
              <a:rPr lang="tr-TR"/>
            </a:br>
            <a:endParaRPr/>
          </a:p>
        </p:txBody>
      </p:sp>
      <p:sp>
        <p:nvSpPr>
          <p:cNvPr id="356" name="Google Shape;356;p30"/>
          <p:cNvSpPr txBox="1"/>
          <p:nvPr>
            <p:ph idx="1" type="body"/>
          </p:nvPr>
        </p:nvSpPr>
        <p:spPr>
          <a:xfrm>
            <a:off x="581891" y="1321725"/>
            <a:ext cx="8692111" cy="471963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120"/>
              <a:buNone/>
            </a:pPr>
            <a:r>
              <a:rPr lang="tr-TR" sz="1400">
                <a:solidFill>
                  <a:srgbClr val="B0B0B0"/>
                </a:solidFill>
              </a:rPr>
              <a:t>Sağlık, hijyen ve misafir memnuniyeti konularından ödün vermeden genel su tüketimini azaltmak amacıyla su tasarrufu sağlayan donanımlar kullanıyor; misafirler için genel alanlara su tasarrufu ile ilgili uyarı yazıları konumlandırılmış, AYZ sistemi üzerinden bilgilendirici “Enerji tasarrufu” metinleri QR kod ile yerleştiriyor ve çalışanlarımızı bu konuda eğitiyoruz. Otellerimizde su tasarrufu ile ilgili aşağıdaki çalışmalar yapılmakta ve sürekliliği sağlanmaktadır.</a:t>
            </a:r>
            <a:endParaRPr/>
          </a:p>
          <a:p>
            <a:pPr indent="0" lvl="0" marL="0" rtl="0" algn="l">
              <a:spcBef>
                <a:spcPts val="1000"/>
              </a:spcBef>
              <a:spcAft>
                <a:spcPts val="0"/>
              </a:spcAft>
              <a:buSzPts val="1120"/>
              <a:buNone/>
            </a:pPr>
            <a:r>
              <a:t/>
            </a:r>
            <a:endParaRPr sz="1400">
              <a:solidFill>
                <a:srgbClr val="B0B0B0"/>
              </a:solidFill>
            </a:endParaRPr>
          </a:p>
          <a:p>
            <a:pPr indent="-342900" lvl="0" marL="342900" rtl="0" algn="l">
              <a:spcBef>
                <a:spcPts val="1000"/>
              </a:spcBef>
              <a:spcAft>
                <a:spcPts val="0"/>
              </a:spcAft>
              <a:buSzPts val="1120"/>
              <a:buFont typeface="Noto Sans Symbols"/>
              <a:buChar char="⮚"/>
            </a:pPr>
            <a:r>
              <a:rPr lang="tr-TR" sz="1400">
                <a:solidFill>
                  <a:srgbClr val="B0B0B0"/>
                </a:solidFill>
              </a:rPr>
              <a:t>Su riskini World Resources Institute (wri.org) üzerinden takip ediyoruz.</a:t>
            </a:r>
            <a:endParaRPr/>
          </a:p>
          <a:p>
            <a:pPr indent="-342900" lvl="0" marL="342900" rtl="0" algn="l">
              <a:spcBef>
                <a:spcPts val="1000"/>
              </a:spcBef>
              <a:spcAft>
                <a:spcPts val="0"/>
              </a:spcAft>
              <a:buSzPts val="1120"/>
              <a:buFont typeface="Noto Sans Symbols"/>
              <a:buChar char="⮚"/>
            </a:pPr>
            <a:r>
              <a:rPr lang="tr-TR" sz="1400">
                <a:solidFill>
                  <a:srgbClr val="B0B0B0"/>
                </a:solidFill>
              </a:rPr>
              <a:t>Musluklarda su akışı sınırlayıcı donanımlar kullanılmaktadır.</a:t>
            </a:r>
            <a:endParaRPr/>
          </a:p>
          <a:p>
            <a:pPr indent="-342900" lvl="0" marL="342900" rtl="0" algn="l">
              <a:spcBef>
                <a:spcPts val="1000"/>
              </a:spcBef>
              <a:spcAft>
                <a:spcPts val="0"/>
              </a:spcAft>
              <a:buSzPts val="1120"/>
              <a:buFont typeface="Noto Sans Symbols"/>
              <a:buChar char="⮚"/>
            </a:pPr>
            <a:r>
              <a:rPr lang="tr-TR" sz="1400">
                <a:solidFill>
                  <a:srgbClr val="B0B0B0"/>
                </a:solidFill>
              </a:rPr>
              <a:t>Renovasyon yapılan odalarımızın tuvaletlerinde tasarruflu ve/veya ikili sifon sistemi kullanılmaktadır.</a:t>
            </a:r>
            <a:endParaRPr/>
          </a:p>
          <a:p>
            <a:pPr indent="0" lvl="0" marL="0" rtl="0" algn="l">
              <a:spcBef>
                <a:spcPts val="1000"/>
              </a:spcBef>
              <a:spcAft>
                <a:spcPts val="0"/>
              </a:spcAft>
              <a:buSzPts val="1280"/>
              <a:buNone/>
            </a:pPr>
            <a:r>
              <a:t/>
            </a:r>
            <a:endParaRPr sz="1600">
              <a:solidFill>
                <a:srgbClr val="B0B0B0"/>
              </a:solidFill>
            </a:endParaRPr>
          </a:p>
        </p:txBody>
      </p:sp>
      <p:graphicFrame>
        <p:nvGraphicFramePr>
          <p:cNvPr id="357" name="Google Shape;357;p30"/>
          <p:cNvGraphicFramePr/>
          <p:nvPr/>
        </p:nvGraphicFramePr>
        <p:xfrm>
          <a:off x="677332" y="4189615"/>
          <a:ext cx="6912187" cy="2448097"/>
        </p:xfrm>
        <a:graphic>
          <a:graphicData uri="http://schemas.openxmlformats.org/drawingml/2006/chart">
            <c:chart r:id="rId3"/>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1"/>
          <p:cNvSpPr txBox="1"/>
          <p:nvPr>
            <p:ph type="title"/>
          </p:nvPr>
        </p:nvSpPr>
        <p:spPr>
          <a:xfrm>
            <a:off x="677334" y="609600"/>
            <a:ext cx="8596668" cy="82850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MOTORİN&amp; LPG TÜKETİMİ</a:t>
            </a:r>
            <a:endParaRPr/>
          </a:p>
        </p:txBody>
      </p:sp>
      <p:sp>
        <p:nvSpPr>
          <p:cNvPr id="363" name="Google Shape;363;p31"/>
          <p:cNvSpPr txBox="1"/>
          <p:nvPr>
            <p:ph idx="1" type="body"/>
          </p:nvPr>
        </p:nvSpPr>
        <p:spPr>
          <a:xfrm>
            <a:off x="540327" y="1438103"/>
            <a:ext cx="8733675" cy="460326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280"/>
              <a:buNone/>
            </a:pPr>
            <a:r>
              <a:rPr lang="tr-TR" sz="1600">
                <a:solidFill>
                  <a:srgbClr val="B0B0B0"/>
                </a:solidFill>
              </a:rPr>
              <a:t>Aşağıdaki tabloda 2021 ve 2022 yılları arasındaki motorin ve lpg tüketimi verilmiştir.</a:t>
            </a:r>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rPr lang="tr-TR" sz="1600">
                <a:solidFill>
                  <a:srgbClr val="B0B0B0"/>
                </a:solidFill>
              </a:rPr>
              <a:t>  MOTORIN+TUPGAZ  YIL BAZLI  KARŞILAŞTIRMA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p:txBody>
      </p:sp>
      <p:graphicFrame>
        <p:nvGraphicFramePr>
          <p:cNvPr id="364" name="Google Shape;364;p31"/>
          <p:cNvGraphicFramePr/>
          <p:nvPr/>
        </p:nvGraphicFramePr>
        <p:xfrm>
          <a:off x="615141" y="1986742"/>
          <a:ext cx="3000000" cy="3000000"/>
        </p:xfrm>
        <a:graphic>
          <a:graphicData uri="http://schemas.openxmlformats.org/drawingml/2006/table">
            <a:tbl>
              <a:tblPr>
                <a:noFill/>
                <a:tableStyleId>{DBDEB47E-70B2-4398-BA34-D34AFAE80697}</a:tableStyleId>
              </a:tblPr>
              <a:tblGrid>
                <a:gridCol w="3024225"/>
                <a:gridCol w="567775"/>
                <a:gridCol w="590950"/>
                <a:gridCol w="1112350"/>
                <a:gridCol w="996500"/>
                <a:gridCol w="915375"/>
                <a:gridCol w="764750"/>
              </a:tblGrid>
              <a:tr h="303850">
                <a:tc>
                  <a:txBody>
                    <a:bodyPr/>
                    <a:lstStyle/>
                    <a:p>
                      <a:pPr indent="0" lvl="0" marL="0" marR="0" rtl="0" algn="l">
                        <a:spcBef>
                          <a:spcPts val="0"/>
                        </a:spcBef>
                        <a:spcAft>
                          <a:spcPts val="0"/>
                        </a:spcAft>
                        <a:buNone/>
                      </a:pPr>
                      <a:r>
                        <a:rPr b="1" lang="tr-TR" sz="900" u="none" cap="none" strike="noStrike">
                          <a:solidFill>
                            <a:srgbClr val="FFFFFF"/>
                          </a:solidFill>
                          <a:latin typeface="Arial"/>
                          <a:ea typeface="Arial"/>
                          <a:cs typeface="Arial"/>
                          <a:sym typeface="Arial"/>
                        </a:rPr>
                        <a:t>ADI</a:t>
                      </a:r>
                      <a:endParaRPr/>
                    </a:p>
                  </a:txBody>
                  <a:tcPr marT="0" marB="0" marR="28575" marL="28575" anchor="ctr">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l">
                        <a:spcBef>
                          <a:spcPts val="0"/>
                        </a:spcBef>
                        <a:spcAft>
                          <a:spcPts val="0"/>
                        </a:spcAft>
                        <a:buNone/>
                      </a:pPr>
                      <a:r>
                        <a:rPr b="1" lang="tr-TR" sz="900" u="none" cap="none" strike="noStrike">
                          <a:solidFill>
                            <a:srgbClr val="FFFFFF"/>
                          </a:solidFill>
                          <a:latin typeface="Arial"/>
                          <a:ea typeface="Arial"/>
                          <a:cs typeface="Arial"/>
                          <a:sym typeface="Arial"/>
                        </a:rPr>
                        <a:t>SBIRIMI</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l">
                        <a:spcBef>
                          <a:spcPts val="0"/>
                        </a:spcBef>
                        <a:spcAft>
                          <a:spcPts val="0"/>
                        </a:spcAft>
                        <a:buNone/>
                      </a:pPr>
                      <a:r>
                        <a:rPr b="1" lang="tr-TR" sz="900" u="none" cap="none" strike="noStrike">
                          <a:solidFill>
                            <a:srgbClr val="FFFFFF"/>
                          </a:solidFill>
                          <a:latin typeface="Arial"/>
                          <a:ea typeface="Arial"/>
                          <a:cs typeface="Arial"/>
                          <a:sym typeface="Arial"/>
                        </a:rPr>
                        <a:t>GCADET</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l">
                        <a:spcBef>
                          <a:spcPts val="0"/>
                        </a:spcBef>
                        <a:spcAft>
                          <a:spcPts val="0"/>
                        </a:spcAft>
                        <a:buNone/>
                      </a:pPr>
                      <a:r>
                        <a:rPr b="1" lang="tr-TR" sz="900" u="none" cap="none" strike="noStrike">
                          <a:solidFill>
                            <a:srgbClr val="FFFFFF"/>
                          </a:solidFill>
                          <a:latin typeface="Arial"/>
                          <a:ea typeface="Arial"/>
                          <a:cs typeface="Arial"/>
                          <a:sym typeface="Arial"/>
                        </a:rPr>
                        <a:t>TOPLAM</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900" u="none" cap="none" strike="noStrike">
                          <a:solidFill>
                            <a:srgbClr val="FFFFFF"/>
                          </a:solidFill>
                          <a:latin typeface="Arial"/>
                          <a:ea typeface="Arial"/>
                          <a:cs typeface="Arial"/>
                          <a:sym typeface="Arial"/>
                        </a:rPr>
                        <a:t>2021 TOPLAM GECELEME</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900" u="none" cap="none" strike="noStrike">
                          <a:solidFill>
                            <a:srgbClr val="FFFFFF"/>
                          </a:solidFill>
                          <a:latin typeface="Arial"/>
                          <a:ea typeface="Arial"/>
                          <a:cs typeface="Arial"/>
                          <a:sym typeface="Arial"/>
                        </a:rPr>
                        <a:t>PP/M3-AD-KG</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900" u="none" cap="none" strike="noStrike">
                          <a:solidFill>
                            <a:srgbClr val="FFFFFF"/>
                          </a:solidFill>
                          <a:latin typeface="Arial"/>
                          <a:ea typeface="Arial"/>
                          <a:cs typeface="Arial"/>
                          <a:sym typeface="Arial"/>
                        </a:rPr>
                        <a:t>PP/TL</a:t>
                      </a:r>
                      <a:endParaRPr/>
                    </a:p>
                  </a:txBody>
                  <a:tcPr marT="0" marB="0" marR="28575" marL="28575" anchor="ctr">
                    <a:lnL cap="flat" cmpd="sng" w="9525">
                      <a:solidFill>
                        <a:srgbClr val="CCCCCC"/>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r>
              <a:tr h="135050">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MAZOT (JENERATÖR)</a:t>
                      </a:r>
                      <a:endParaRPr/>
                    </a:p>
                  </a:txBody>
                  <a:tcPr marT="0" marB="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LT</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440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3.292,00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41.444</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0,011</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0,079</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r>
              <a:tr h="135050">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TUPGAZ 12 KG (12*Adet)</a:t>
                      </a:r>
                      <a:endParaRPr/>
                    </a:p>
                  </a:txBody>
                  <a:tcPr marT="0" marB="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Kg</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16</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520,00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41.444</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,013</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r>
              <a:tr h="366775">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r">
                        <a:spcBef>
                          <a:spcPts val="0"/>
                        </a:spcBef>
                        <a:spcAft>
                          <a:spcPts val="0"/>
                        </a:spcAft>
                        <a:buNone/>
                      </a:pPr>
                      <a:r>
                        <a:rPr b="1" lang="tr-TR" sz="1800" u="none" cap="none" strike="noStrike">
                          <a:solidFill>
                            <a:srgbClr val="FFFFFF"/>
                          </a:solidFill>
                          <a:latin typeface="Arial"/>
                          <a:ea typeface="Arial"/>
                          <a:cs typeface="Arial"/>
                          <a:sym typeface="Arial"/>
                        </a:rPr>
                        <a:t>456</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r">
                        <a:spcBef>
                          <a:spcPts val="0"/>
                        </a:spcBef>
                        <a:spcAft>
                          <a:spcPts val="0"/>
                        </a:spcAft>
                        <a:buNone/>
                      </a:pPr>
                      <a:r>
                        <a:rPr b="1" lang="tr-TR" sz="1800" u="none" cap="none" strike="noStrike">
                          <a:solidFill>
                            <a:srgbClr val="FFFFFF"/>
                          </a:solidFill>
                          <a:latin typeface="Arial"/>
                          <a:ea typeface="Arial"/>
                          <a:cs typeface="Arial"/>
                          <a:sym typeface="Arial"/>
                        </a:rPr>
                        <a:t>3.812,00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r>
            </a:tbl>
          </a:graphicData>
        </a:graphic>
      </p:graphicFrame>
      <p:graphicFrame>
        <p:nvGraphicFramePr>
          <p:cNvPr id="365" name="Google Shape;365;p31"/>
          <p:cNvGraphicFramePr/>
          <p:nvPr/>
        </p:nvGraphicFramePr>
        <p:xfrm>
          <a:off x="615141" y="3250277"/>
          <a:ext cx="3000000" cy="3000000"/>
        </p:xfrm>
        <a:graphic>
          <a:graphicData uri="http://schemas.openxmlformats.org/drawingml/2006/table">
            <a:tbl>
              <a:tblPr>
                <a:noFill/>
                <a:tableStyleId>{DBDEB47E-70B2-4398-BA34-D34AFAE80697}</a:tableStyleId>
              </a:tblPr>
              <a:tblGrid>
                <a:gridCol w="3052600"/>
                <a:gridCol w="573100"/>
                <a:gridCol w="596475"/>
                <a:gridCol w="1122800"/>
                <a:gridCol w="1005850"/>
                <a:gridCol w="923975"/>
                <a:gridCol w="771925"/>
              </a:tblGrid>
              <a:tr h="308025">
                <a:tc>
                  <a:txBody>
                    <a:bodyPr/>
                    <a:lstStyle/>
                    <a:p>
                      <a:pPr indent="0" lvl="0" marL="0" marR="0" rtl="0" algn="l">
                        <a:spcBef>
                          <a:spcPts val="0"/>
                        </a:spcBef>
                        <a:spcAft>
                          <a:spcPts val="0"/>
                        </a:spcAft>
                        <a:buNone/>
                      </a:pPr>
                      <a:r>
                        <a:rPr b="1" lang="tr-TR" sz="900" u="none" cap="none" strike="noStrike">
                          <a:solidFill>
                            <a:srgbClr val="FFFFFF"/>
                          </a:solidFill>
                          <a:latin typeface="Arial"/>
                          <a:ea typeface="Arial"/>
                          <a:cs typeface="Arial"/>
                          <a:sym typeface="Arial"/>
                        </a:rPr>
                        <a:t>ADI</a:t>
                      </a:r>
                      <a:endParaRPr/>
                    </a:p>
                  </a:txBody>
                  <a:tcPr marT="0" marB="0" marR="28575" marL="28575" anchor="ctr">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l">
                        <a:spcBef>
                          <a:spcPts val="0"/>
                        </a:spcBef>
                        <a:spcAft>
                          <a:spcPts val="0"/>
                        </a:spcAft>
                        <a:buNone/>
                      </a:pPr>
                      <a:r>
                        <a:rPr b="1" lang="tr-TR" sz="900" u="none" cap="none" strike="noStrike">
                          <a:solidFill>
                            <a:srgbClr val="FFFFFF"/>
                          </a:solidFill>
                          <a:latin typeface="Arial"/>
                          <a:ea typeface="Arial"/>
                          <a:cs typeface="Arial"/>
                          <a:sym typeface="Arial"/>
                        </a:rPr>
                        <a:t>SBIRIMI</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l">
                        <a:spcBef>
                          <a:spcPts val="0"/>
                        </a:spcBef>
                        <a:spcAft>
                          <a:spcPts val="0"/>
                        </a:spcAft>
                        <a:buNone/>
                      </a:pPr>
                      <a:r>
                        <a:rPr b="1" lang="tr-TR" sz="900" u="none" cap="none" strike="noStrike">
                          <a:solidFill>
                            <a:srgbClr val="FFFFFF"/>
                          </a:solidFill>
                          <a:latin typeface="Arial"/>
                          <a:ea typeface="Arial"/>
                          <a:cs typeface="Arial"/>
                          <a:sym typeface="Arial"/>
                        </a:rPr>
                        <a:t>GCADET</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l">
                        <a:spcBef>
                          <a:spcPts val="0"/>
                        </a:spcBef>
                        <a:spcAft>
                          <a:spcPts val="0"/>
                        </a:spcAft>
                        <a:buNone/>
                      </a:pPr>
                      <a:r>
                        <a:rPr b="1" lang="tr-TR" sz="900" u="none" cap="none" strike="noStrike">
                          <a:solidFill>
                            <a:srgbClr val="FFFFFF"/>
                          </a:solidFill>
                          <a:latin typeface="Arial"/>
                          <a:ea typeface="Arial"/>
                          <a:cs typeface="Arial"/>
                          <a:sym typeface="Arial"/>
                        </a:rPr>
                        <a:t>TOPLAM</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900" u="none" cap="none" strike="noStrike">
                          <a:solidFill>
                            <a:srgbClr val="FFFFFF"/>
                          </a:solidFill>
                          <a:latin typeface="Arial"/>
                          <a:ea typeface="Arial"/>
                          <a:cs typeface="Arial"/>
                          <a:sym typeface="Arial"/>
                        </a:rPr>
                        <a:t>2022 TOPLAM GECELEME</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900" u="none" cap="none" strike="noStrike">
                          <a:solidFill>
                            <a:srgbClr val="FFFFFF"/>
                          </a:solidFill>
                          <a:latin typeface="Arial"/>
                          <a:ea typeface="Arial"/>
                          <a:cs typeface="Arial"/>
                          <a:sym typeface="Arial"/>
                        </a:rPr>
                        <a:t>PP/M3-AD-KG</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900" u="none" cap="none" strike="noStrike">
                          <a:solidFill>
                            <a:srgbClr val="FFFFFF"/>
                          </a:solidFill>
                          <a:latin typeface="Arial"/>
                          <a:ea typeface="Arial"/>
                          <a:cs typeface="Arial"/>
                          <a:sym typeface="Arial"/>
                        </a:rPr>
                        <a:t>PP/TL</a:t>
                      </a:r>
                      <a:endParaRPr/>
                    </a:p>
                  </a:txBody>
                  <a:tcPr marT="0" marB="0" marR="28575" marL="28575" anchor="ctr">
                    <a:lnL cap="flat" cmpd="sng" w="9525">
                      <a:solidFill>
                        <a:srgbClr val="CCCCCC"/>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r>
              <a:tr h="131075">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MAZOT (JENERATÖR)</a:t>
                      </a:r>
                      <a:endParaRPr/>
                    </a:p>
                  </a:txBody>
                  <a:tcPr marT="0" marB="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LT</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125</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3.310,00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71.532</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0,002</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0,046</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r>
              <a:tr h="131075">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TUPGAZ 12 KG (12*Adet)</a:t>
                      </a:r>
                      <a:endParaRPr/>
                    </a:p>
                  </a:txBody>
                  <a:tcPr marT="0" marB="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Kg</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132</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3.470,00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71.532</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,002</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,049</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r>
              <a:tr h="377475">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r">
                        <a:spcBef>
                          <a:spcPts val="0"/>
                        </a:spcBef>
                        <a:spcAft>
                          <a:spcPts val="0"/>
                        </a:spcAft>
                        <a:buNone/>
                      </a:pPr>
                      <a:r>
                        <a:rPr b="1" lang="tr-TR" sz="1800" u="none" cap="none" strike="noStrike">
                          <a:solidFill>
                            <a:srgbClr val="FFFFFF"/>
                          </a:solidFill>
                          <a:latin typeface="Arial"/>
                          <a:ea typeface="Arial"/>
                          <a:cs typeface="Arial"/>
                          <a:sym typeface="Arial"/>
                        </a:rPr>
                        <a:t>257</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r">
                        <a:spcBef>
                          <a:spcPts val="0"/>
                        </a:spcBef>
                        <a:spcAft>
                          <a:spcPts val="0"/>
                        </a:spcAft>
                        <a:buNone/>
                      </a:pPr>
                      <a:r>
                        <a:rPr b="1" lang="tr-TR" sz="1800" u="none" cap="none" strike="noStrike">
                          <a:solidFill>
                            <a:srgbClr val="FFFFFF"/>
                          </a:solidFill>
                          <a:latin typeface="Arial"/>
                          <a:ea typeface="Arial"/>
                          <a:cs typeface="Arial"/>
                          <a:sym typeface="Arial"/>
                        </a:rPr>
                        <a:t>6.780,00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800040"/>
                    </a:solidFill>
                  </a:tcPr>
                </a:tc>
              </a:tr>
            </a:tbl>
          </a:graphicData>
        </a:graphic>
      </p:graphicFrame>
      <p:graphicFrame>
        <p:nvGraphicFramePr>
          <p:cNvPr id="366" name="Google Shape;366;p31"/>
          <p:cNvGraphicFramePr/>
          <p:nvPr/>
        </p:nvGraphicFramePr>
        <p:xfrm>
          <a:off x="677332" y="4921136"/>
          <a:ext cx="3000000" cy="3000000"/>
        </p:xfrm>
        <a:graphic>
          <a:graphicData uri="http://schemas.openxmlformats.org/drawingml/2006/table">
            <a:tbl>
              <a:tblPr>
                <a:noFill/>
                <a:tableStyleId>{DBDEB47E-70B2-4398-BA34-D34AFAE80697}</a:tableStyleId>
              </a:tblPr>
              <a:tblGrid>
                <a:gridCol w="3547675"/>
                <a:gridCol w="692225"/>
                <a:gridCol w="840575"/>
                <a:gridCol w="840575"/>
                <a:gridCol w="840575"/>
                <a:gridCol w="840575"/>
              </a:tblGrid>
              <a:tr h="344975">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9525">
                      <a:solidFill>
                        <a:srgbClr val="507D2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F1D1"/>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507D2B"/>
                      </a:solidFill>
                      <a:prstDash val="solid"/>
                      <a:round/>
                      <a:headEnd len="sm" w="sm" type="none"/>
                      <a:tailEnd len="sm" w="sm" type="none"/>
                    </a:lnL>
                    <a:lnR cap="flat" cmpd="sng" w="9525">
                      <a:solidFill>
                        <a:srgbClr val="B0792B"/>
                      </a:solidFill>
                      <a:prstDash val="solid"/>
                      <a:round/>
                      <a:headEnd len="sm" w="sm" type="none"/>
                      <a:tailEnd len="sm" w="sm" type="none"/>
                    </a:lnR>
                    <a:lnT cap="flat" cmpd="sng" w="9525">
                      <a:solidFill>
                        <a:srgbClr val="507D2B"/>
                      </a:solidFill>
                      <a:prstDash val="solid"/>
                      <a:round/>
                      <a:headEnd len="sm" w="sm" type="none"/>
                      <a:tailEnd len="sm" w="sm" type="none"/>
                    </a:lnT>
                    <a:lnB cap="flat" cmpd="sng" w="9525">
                      <a:solidFill>
                        <a:srgbClr val="F07A2B"/>
                      </a:solidFill>
                      <a:prstDash val="solid"/>
                      <a:round/>
                      <a:headEnd len="sm" w="sm" type="none"/>
                      <a:tailEnd len="sm" w="sm" type="none"/>
                    </a:lnB>
                    <a:solidFill>
                      <a:srgbClr val="F9F1D1"/>
                    </a:solidFill>
                  </a:tcPr>
                </a:tc>
                <a:tc gridSpan="2" rowSpan="2">
                  <a:txBody>
                    <a:bodyPr/>
                    <a:lstStyle/>
                    <a:p>
                      <a:pPr indent="0" lvl="0" marL="0" marR="0" rtl="0" algn="ctr">
                        <a:spcBef>
                          <a:spcPts val="0"/>
                        </a:spcBef>
                        <a:spcAft>
                          <a:spcPts val="0"/>
                        </a:spcAft>
                        <a:buNone/>
                      </a:pPr>
                      <a:r>
                        <a:rPr lang="tr-TR" sz="1400" u="none" cap="none" strike="noStrike">
                          <a:solidFill>
                            <a:srgbClr val="000080"/>
                          </a:solidFill>
                        </a:rPr>
                        <a:t>2021</a:t>
                      </a:r>
                      <a:endParaRPr/>
                    </a:p>
                  </a:txBody>
                  <a:tcPr marT="0" marB="0" marR="28575" marL="28575" anchor="ctr">
                    <a:lnL cap="flat" cmpd="sng" w="9525">
                      <a:solidFill>
                        <a:srgbClr val="B0792B"/>
                      </a:solidFill>
                      <a:prstDash val="solid"/>
                      <a:round/>
                      <a:headEnd len="sm" w="sm" type="none"/>
                      <a:tailEnd len="sm" w="sm" type="none"/>
                    </a:lnL>
                    <a:lnR cap="flat" cmpd="sng" w="9525">
                      <a:solidFill>
                        <a:srgbClr val="D0772B"/>
                      </a:solidFill>
                      <a:prstDash val="solid"/>
                      <a:round/>
                      <a:headEnd len="sm" w="sm" type="none"/>
                      <a:tailEnd len="sm" w="sm" type="none"/>
                    </a:lnR>
                    <a:lnT cap="flat" cmpd="sng" w="9525">
                      <a:solidFill>
                        <a:srgbClr val="B0792B"/>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rowSpan="2" hMerge="1"/>
                <a:tc gridSpan="2" rowSpan="2">
                  <a:txBody>
                    <a:bodyPr/>
                    <a:lstStyle/>
                    <a:p>
                      <a:pPr indent="0" lvl="0" marL="0" marR="0" rtl="0" algn="ctr">
                        <a:spcBef>
                          <a:spcPts val="0"/>
                        </a:spcBef>
                        <a:spcAft>
                          <a:spcPts val="0"/>
                        </a:spcAft>
                        <a:buNone/>
                      </a:pPr>
                      <a:r>
                        <a:rPr lang="tr-TR" sz="1400" u="none" cap="none" strike="noStrike">
                          <a:solidFill>
                            <a:srgbClr val="000080"/>
                          </a:solidFill>
                        </a:rPr>
                        <a:t>2022</a:t>
                      </a:r>
                      <a:endParaRPr/>
                    </a:p>
                  </a:txBody>
                  <a:tcPr marT="0" marB="0" marR="28575" marL="28575" anchor="ctr">
                    <a:lnL cap="flat" cmpd="sng" w="9525">
                      <a:solidFill>
                        <a:srgbClr val="D0772B"/>
                      </a:solidFill>
                      <a:prstDash val="solid"/>
                      <a:round/>
                      <a:headEnd len="sm" w="sm" type="none"/>
                      <a:tailEnd len="sm" w="sm" type="none"/>
                    </a:lnL>
                    <a:lnR cap="flat" cmpd="sng" w="9525">
                      <a:solidFill>
                        <a:srgbClr val="D0772B"/>
                      </a:solidFill>
                      <a:prstDash val="solid"/>
                      <a:round/>
                      <a:headEnd len="sm" w="sm" type="none"/>
                      <a:tailEnd len="sm" w="sm" type="none"/>
                    </a:lnR>
                    <a:lnT cap="flat" cmpd="sng" w="9525">
                      <a:solidFill>
                        <a:srgbClr val="D0772B"/>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rowSpan="2" hMerge="1"/>
              </a:tr>
              <a:tr h="344975">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CCCCCC"/>
                      </a:solidFill>
                      <a:prstDash val="solid"/>
                      <a:round/>
                      <a:headEnd len="sm" w="sm" type="none"/>
                      <a:tailEnd len="sm" w="sm" type="none"/>
                    </a:lnL>
                    <a:lnR cap="flat" cmpd="sng" w="9525">
                      <a:solidFill>
                        <a:srgbClr val="F07A2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F1D1"/>
                    </a:solidFill>
                  </a:tcPr>
                </a:tc>
                <a:tc>
                  <a:txBody>
                    <a:bodyPr/>
                    <a:lstStyle/>
                    <a:p>
                      <a:pPr indent="0" lvl="0" marL="0" marR="0" rtl="0" algn="l">
                        <a:spcBef>
                          <a:spcPts val="0"/>
                        </a:spcBef>
                        <a:spcAft>
                          <a:spcPts val="0"/>
                        </a:spcAft>
                        <a:buNone/>
                      </a:pPr>
                      <a:r>
                        <a:t/>
                      </a:r>
                      <a:endParaRPr sz="1800" u="none" cap="none" strike="noStrike"/>
                    </a:p>
                  </a:txBody>
                  <a:tcPr marT="0" marB="0" marR="28575" marL="28575" anchor="b">
                    <a:lnL cap="flat" cmpd="sng" w="9525">
                      <a:solidFill>
                        <a:srgbClr val="F07A2B"/>
                      </a:solidFill>
                      <a:prstDash val="solid"/>
                      <a:round/>
                      <a:headEnd len="sm" w="sm" type="none"/>
                      <a:tailEnd len="sm" w="sm" type="none"/>
                    </a:lnL>
                    <a:lnR cap="flat" cmpd="sng" w="9525">
                      <a:solidFill>
                        <a:srgbClr val="F07A2B"/>
                      </a:solidFill>
                      <a:prstDash val="solid"/>
                      <a:round/>
                      <a:headEnd len="sm" w="sm" type="none"/>
                      <a:tailEnd len="sm" w="sm" type="none"/>
                    </a:lnR>
                    <a:lnT cap="flat" cmpd="sng" w="9525">
                      <a:solidFill>
                        <a:srgbClr val="F07A2B"/>
                      </a:solidFill>
                      <a:prstDash val="solid"/>
                      <a:round/>
                      <a:headEnd len="sm" w="sm" type="none"/>
                      <a:tailEnd len="sm" w="sm" type="none"/>
                    </a:lnT>
                    <a:lnB cap="flat" cmpd="sng" w="9525">
                      <a:solidFill>
                        <a:srgbClr val="CCCCCC"/>
                      </a:solidFill>
                      <a:prstDash val="solid"/>
                      <a:round/>
                      <a:headEnd len="sm" w="sm" type="none"/>
                      <a:tailEnd len="sm" w="sm" type="none"/>
                    </a:lnB>
                    <a:solidFill>
                      <a:srgbClr val="F9F1D1"/>
                    </a:solidFill>
                  </a:tcPr>
                </a:tc>
                <a:tc gridSpan="2" vMerge="1"/>
                <a:tc hMerge="1" vMerge="1"/>
                <a:tc gridSpan="2" vMerge="1"/>
                <a:tc hMerge="1" vMerge="1"/>
              </a:tr>
              <a:tr h="383300">
                <a:tc>
                  <a:txBody>
                    <a:bodyPr/>
                    <a:lstStyle/>
                    <a:p>
                      <a:pPr indent="0" lvl="0" marL="0" marR="0" rtl="0" algn="l">
                        <a:spcBef>
                          <a:spcPts val="0"/>
                        </a:spcBef>
                        <a:spcAft>
                          <a:spcPts val="0"/>
                        </a:spcAft>
                        <a:buNone/>
                      </a:pPr>
                      <a:r>
                        <a:rPr b="1" lang="tr-TR" sz="1000" u="none" cap="none" strike="noStrike">
                          <a:solidFill>
                            <a:srgbClr val="FFFFFF"/>
                          </a:solidFill>
                          <a:latin typeface="Arial"/>
                          <a:ea typeface="Arial"/>
                          <a:cs typeface="Arial"/>
                          <a:sym typeface="Arial"/>
                        </a:rPr>
                        <a:t>ADI</a:t>
                      </a:r>
                      <a:endParaRPr/>
                    </a:p>
                  </a:txBody>
                  <a:tcPr marT="0" marB="0" marR="28575" marL="28575" anchor="ctr">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1000" u="none" cap="none" strike="noStrike">
                          <a:solidFill>
                            <a:srgbClr val="FFFFFF"/>
                          </a:solidFill>
                          <a:latin typeface="Arial"/>
                          <a:ea typeface="Arial"/>
                          <a:cs typeface="Arial"/>
                          <a:sym typeface="Arial"/>
                        </a:rPr>
                        <a:t>SBIRIMI</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1000" u="none" cap="none" strike="noStrike">
                          <a:solidFill>
                            <a:srgbClr val="FFFFFF"/>
                          </a:solidFill>
                          <a:latin typeface="Arial"/>
                          <a:ea typeface="Arial"/>
                          <a:cs typeface="Arial"/>
                          <a:sym typeface="Arial"/>
                        </a:rPr>
                        <a:t>PP/M3-AD-KG</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1000" u="none" cap="none" strike="noStrike">
                          <a:solidFill>
                            <a:srgbClr val="FFFFFF"/>
                          </a:solidFill>
                          <a:latin typeface="Arial"/>
                          <a:ea typeface="Arial"/>
                          <a:cs typeface="Arial"/>
                          <a:sym typeface="Arial"/>
                        </a:rPr>
                        <a:t>PP/TL</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1000" u="none" cap="none" strike="noStrike">
                          <a:solidFill>
                            <a:srgbClr val="FFFFFF"/>
                          </a:solidFill>
                          <a:latin typeface="Arial"/>
                          <a:ea typeface="Arial"/>
                          <a:cs typeface="Arial"/>
                          <a:sym typeface="Arial"/>
                        </a:rPr>
                        <a:t>PP/M3-AD-KG</a:t>
                      </a:r>
                      <a:endParaRPr/>
                    </a:p>
                  </a:txBody>
                  <a:tcPr marT="0" marB="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c>
                  <a:txBody>
                    <a:bodyPr/>
                    <a:lstStyle/>
                    <a:p>
                      <a:pPr indent="0" lvl="0" marL="0" marR="0" rtl="0" algn="ctr">
                        <a:spcBef>
                          <a:spcPts val="0"/>
                        </a:spcBef>
                        <a:spcAft>
                          <a:spcPts val="0"/>
                        </a:spcAft>
                        <a:buNone/>
                      </a:pPr>
                      <a:r>
                        <a:rPr b="1" lang="tr-TR" sz="1000" u="none" cap="none" strike="noStrike">
                          <a:solidFill>
                            <a:srgbClr val="FFFFFF"/>
                          </a:solidFill>
                          <a:latin typeface="Arial"/>
                          <a:ea typeface="Arial"/>
                          <a:cs typeface="Arial"/>
                          <a:sym typeface="Arial"/>
                        </a:rPr>
                        <a:t>PP/TL</a:t>
                      </a:r>
                      <a:endParaRPr/>
                    </a:p>
                  </a:txBody>
                  <a:tcPr marT="0" marB="0" marR="28575" marL="28575" anchor="ctr">
                    <a:lnL cap="flat" cmpd="sng" w="9525">
                      <a:solidFill>
                        <a:srgbClr val="CCCCCC"/>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04080"/>
                    </a:solidFill>
                  </a:tcPr>
                </a:tc>
              </a:tr>
              <a:tr h="153325">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MAZOT (JENERATÖR)</a:t>
                      </a:r>
                      <a:endParaRPr/>
                    </a:p>
                  </a:txBody>
                  <a:tcPr marT="0" marB="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EF2CB"/>
                    </a:solidFill>
                  </a:tcPr>
                </a:tc>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LT</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EF2CB"/>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0,011</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0,079</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0,002</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0,046</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2EFD9"/>
                    </a:solidFill>
                  </a:tcPr>
                </a:tc>
              </a:tr>
              <a:tr h="153325">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TUPGAZ 12 KG (12*Adet)</a:t>
                      </a:r>
                      <a:endParaRPr/>
                    </a:p>
                  </a:txBody>
                  <a:tcPr marT="0" marB="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FEF2CB"/>
                    </a:solidFill>
                  </a:tcPr>
                </a:tc>
                <a:tc>
                  <a:txBody>
                    <a:bodyPr/>
                    <a:lstStyle/>
                    <a:p>
                      <a:pPr indent="0" lvl="0" marL="0" marR="0" rtl="0" algn="l">
                        <a:spcBef>
                          <a:spcPts val="0"/>
                        </a:spcBef>
                        <a:spcAft>
                          <a:spcPts val="0"/>
                        </a:spcAft>
                        <a:buNone/>
                      </a:pPr>
                      <a:r>
                        <a:rPr b="0" lang="tr-TR" sz="800" u="none" cap="none" strike="noStrike">
                          <a:solidFill>
                            <a:srgbClr val="080000"/>
                          </a:solidFill>
                          <a:latin typeface="Arial"/>
                          <a:ea typeface="Arial"/>
                          <a:cs typeface="Arial"/>
                          <a:sym typeface="Arial"/>
                        </a:rPr>
                        <a:t>Kg</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FEF2CB"/>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,000</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,013</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FBE4D5"/>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,002</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9"/>
                    </a:solidFill>
                  </a:tcPr>
                </a:tc>
                <a:tc>
                  <a:txBody>
                    <a:bodyPr/>
                    <a:lstStyle/>
                    <a:p>
                      <a:pPr indent="0" lvl="0" marL="0" marR="0" rtl="0" algn="r">
                        <a:spcBef>
                          <a:spcPts val="0"/>
                        </a:spcBef>
                        <a:spcAft>
                          <a:spcPts val="0"/>
                        </a:spcAft>
                        <a:buNone/>
                      </a:pPr>
                      <a:r>
                        <a:rPr b="0" lang="tr-TR" sz="800" u="none" cap="none" strike="noStrike">
                          <a:solidFill>
                            <a:srgbClr val="080000"/>
                          </a:solidFill>
                          <a:latin typeface="Arial"/>
                          <a:ea typeface="Arial"/>
                          <a:cs typeface="Arial"/>
                          <a:sym typeface="Arial"/>
                        </a:rPr>
                        <a:t>,049</a:t>
                      </a:r>
                      <a:endParaRPr/>
                    </a:p>
                  </a:txBody>
                  <a:tcPr marT="0" marB="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9"/>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2"/>
          <p:cNvSpPr txBox="1"/>
          <p:nvPr>
            <p:ph type="title"/>
          </p:nvPr>
        </p:nvSpPr>
        <p:spPr>
          <a:xfrm>
            <a:off x="677334" y="609600"/>
            <a:ext cx="8596668" cy="65393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KARBON SALINIMI</a:t>
            </a:r>
            <a:endParaRPr/>
          </a:p>
        </p:txBody>
      </p:sp>
      <p:sp>
        <p:nvSpPr>
          <p:cNvPr id="372" name="Google Shape;372;p32"/>
          <p:cNvSpPr txBox="1"/>
          <p:nvPr>
            <p:ph idx="1" type="body"/>
          </p:nvPr>
        </p:nvSpPr>
        <p:spPr>
          <a:xfrm>
            <a:off x="606829" y="1454727"/>
            <a:ext cx="8667173" cy="4586635"/>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SzPct val="80000"/>
              <a:buNone/>
            </a:pPr>
            <a:r>
              <a:rPr lang="tr-TR" sz="1600">
                <a:solidFill>
                  <a:srgbClr val="B0B0B0"/>
                </a:solidFill>
              </a:rPr>
              <a:t>Satın alımlarımızı mümkün olduğunca yakın bölgelerden yapmaktayız. Böylece tedarikçi firmaların teslimat araçlarının CO2 salınımlarını minimize ederek çevreye yapılan etkilerin azaltılmasını hedeflenmekteyiz. Karbon salınımı toplam elektrik, doğalgaz, LPG, motorin kaynaklı enerji tüketimi olarak KgCO2e biriminden hesaplanmıştır. </a:t>
            </a:r>
            <a:endParaRPr sz="1600">
              <a:solidFill>
                <a:schemeClr val="accent4"/>
              </a:solidFill>
            </a:endParaRPr>
          </a:p>
          <a:p>
            <a:pPr indent="0" lvl="0" marL="0" rtl="0" algn="l">
              <a:spcBef>
                <a:spcPts val="1000"/>
              </a:spcBef>
              <a:spcAft>
                <a:spcPts val="0"/>
              </a:spcAft>
              <a:buSzPct val="80000"/>
              <a:buNone/>
            </a:pPr>
            <a:r>
              <a:rPr lang="tr-TR" sz="1600">
                <a:solidFill>
                  <a:schemeClr val="accent1"/>
                </a:solidFill>
              </a:rPr>
              <a:t>Hedeflerimiz ;</a:t>
            </a:r>
            <a:endParaRPr/>
          </a:p>
          <a:p>
            <a:pPr indent="-342900" lvl="0" marL="342900" rtl="0" algn="l">
              <a:spcBef>
                <a:spcPts val="1000"/>
              </a:spcBef>
              <a:spcAft>
                <a:spcPts val="0"/>
              </a:spcAft>
              <a:buSzPct val="80000"/>
              <a:buFont typeface="Noto Sans Symbols"/>
              <a:buChar char="⮚"/>
            </a:pPr>
            <a:r>
              <a:rPr lang="tr-TR" sz="1600">
                <a:solidFill>
                  <a:srgbClr val="B0B0B0"/>
                </a:solidFill>
              </a:rPr>
              <a:t>Sera gazı oluşturan faaliyetlerimizi belirleyerek ne kadar salınım yaptığımızı ölçerek, planlarımızı yapacağız. </a:t>
            </a:r>
            <a:endParaRPr/>
          </a:p>
          <a:p>
            <a:pPr indent="-342900" lvl="0" marL="342900" rtl="0" algn="l">
              <a:spcBef>
                <a:spcPts val="1000"/>
              </a:spcBef>
              <a:spcAft>
                <a:spcPts val="0"/>
              </a:spcAft>
              <a:buSzPct val="80000"/>
              <a:buFont typeface="Noto Sans Symbols"/>
              <a:buChar char="⮚"/>
            </a:pPr>
            <a:r>
              <a:rPr lang="tr-TR" sz="1600">
                <a:solidFill>
                  <a:srgbClr val="B0B0B0"/>
                </a:solidFill>
              </a:rPr>
              <a:t>Yaşamımızı karbonsuzlaştıracağız. Düşük karbonlu yani iklim dostu yöntemlerle üretilen ürünleri tercih edecek, enerjiyi verimli kullanacağız.</a:t>
            </a:r>
            <a:endParaRPr/>
          </a:p>
          <a:p>
            <a:pPr indent="-342900" lvl="0" marL="342900" rtl="0" algn="l">
              <a:spcBef>
                <a:spcPts val="1000"/>
              </a:spcBef>
              <a:spcAft>
                <a:spcPts val="0"/>
              </a:spcAft>
              <a:buSzPct val="80000"/>
              <a:buFont typeface="Noto Sans Symbols"/>
              <a:buChar char="⮚"/>
            </a:pPr>
            <a:r>
              <a:rPr lang="tr-TR" sz="1600">
                <a:solidFill>
                  <a:srgbClr val="B0B0B0"/>
                </a:solidFill>
              </a:rPr>
              <a:t>Ulaşım şekillerimizde toplu taşıma sistemlerini daha fazla tercih edecek, araç güzergah ve taşıma planları yapacak, yakıtı verimli kullanan araçlar tercih edeceğiz.</a:t>
            </a:r>
            <a:endParaRPr/>
          </a:p>
          <a:p>
            <a:pPr indent="-342900" lvl="0" marL="342900" rtl="0" algn="l">
              <a:spcBef>
                <a:spcPts val="1000"/>
              </a:spcBef>
              <a:spcAft>
                <a:spcPts val="0"/>
              </a:spcAft>
              <a:buSzPct val="80000"/>
              <a:buFont typeface="Noto Sans Symbols"/>
              <a:buChar char="⮚"/>
            </a:pPr>
            <a:r>
              <a:rPr lang="tr-TR" sz="1600">
                <a:solidFill>
                  <a:srgbClr val="B0B0B0"/>
                </a:solidFill>
              </a:rPr>
              <a:t>Tüketimlerimizi azaltacak önlemler alarak, geri dönüşüme daha fazla destek vereceğiz. Geri dönüşüme destek veren tedarikçileri tercih edeceğiz.</a:t>
            </a:r>
            <a:endParaRPr/>
          </a:p>
          <a:p>
            <a:pPr indent="-342900" lvl="0" marL="342900" rtl="0" algn="l">
              <a:spcBef>
                <a:spcPts val="1000"/>
              </a:spcBef>
              <a:spcAft>
                <a:spcPts val="0"/>
              </a:spcAft>
              <a:buSzPct val="80000"/>
              <a:buFont typeface="Noto Sans Symbols"/>
              <a:buChar char="⮚"/>
            </a:pPr>
            <a:r>
              <a:rPr lang="tr-TR" sz="1600">
                <a:solidFill>
                  <a:srgbClr val="B0B0B0"/>
                </a:solidFill>
              </a:rPr>
              <a:t>Daha az enerji ile daha çok şey yapmak için önlemler alacağız. Bir ürünü satın alırken enerji verimliliği sınıfına da dikkat edeceğiz.</a:t>
            </a:r>
            <a:endParaRPr/>
          </a:p>
          <a:p>
            <a:pPr indent="-342900" lvl="0" marL="342900" rtl="0" algn="l">
              <a:spcBef>
                <a:spcPts val="1000"/>
              </a:spcBef>
              <a:spcAft>
                <a:spcPts val="0"/>
              </a:spcAft>
              <a:buSzPct val="80000"/>
              <a:buFont typeface="Noto Sans Symbols"/>
              <a:buChar char="⮚"/>
            </a:pPr>
            <a:r>
              <a:rPr lang="tr-TR" sz="1600">
                <a:solidFill>
                  <a:srgbClr val="B0B0B0"/>
                </a:solidFill>
              </a:rPr>
              <a:t>Daha yeşil seçimler yapacağız. Karbonumuzu telafi ederek enerji verimliliğine daha fazla katkı sağlayacağız. Başta ağaç dikimi olmak üzere çeşitli faaliyetler ile karbon ayak izimizi silmeyi hedefliyoruz.</a:t>
            </a:r>
            <a:endParaRPr sz="1600">
              <a:solidFill>
                <a:srgbClr val="B0B0B0"/>
              </a:solidFill>
            </a:endParaRPr>
          </a:p>
          <a:p>
            <a:pPr indent="0" lvl="0" marL="0" rtl="0" algn="l">
              <a:spcBef>
                <a:spcPts val="1000"/>
              </a:spcBef>
              <a:spcAft>
                <a:spcPts val="0"/>
              </a:spcAft>
              <a:buSzPct val="80000"/>
              <a:buNone/>
            </a:pPr>
            <a:r>
              <a:t/>
            </a:r>
            <a:endParaRPr sz="1600">
              <a:solidFill>
                <a:schemeClr val="accent4"/>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3"/>
          <p:cNvSpPr txBox="1"/>
          <p:nvPr>
            <p:ph type="title"/>
          </p:nvPr>
        </p:nvSpPr>
        <p:spPr>
          <a:xfrm>
            <a:off x="1105594" y="0"/>
            <a:ext cx="9235440" cy="11222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GERİ DÖNÜŞÜM PROJELERİMİZ </a:t>
            </a:r>
            <a:endParaRPr/>
          </a:p>
        </p:txBody>
      </p:sp>
      <p:pic>
        <p:nvPicPr>
          <p:cNvPr id="378" name="Google Shape;378;p33"/>
          <p:cNvPicPr preferRelativeResize="0"/>
          <p:nvPr>
            <p:ph idx="1" type="body"/>
          </p:nvPr>
        </p:nvPicPr>
        <p:blipFill rotWithShape="1">
          <a:blip r:embed="rId3">
            <a:alphaModFix/>
          </a:blip>
          <a:srcRect b="0" l="0" r="0" t="0"/>
          <a:stretch/>
        </p:blipFill>
        <p:spPr>
          <a:xfrm>
            <a:off x="2227811" y="723212"/>
            <a:ext cx="4250806" cy="789704"/>
          </a:xfrm>
          <a:prstGeom prst="rect">
            <a:avLst/>
          </a:prstGeom>
          <a:noFill/>
          <a:ln>
            <a:noFill/>
          </a:ln>
        </p:spPr>
      </p:pic>
      <p:pic>
        <p:nvPicPr>
          <p:cNvPr id="379" name="Google Shape;379;p33"/>
          <p:cNvPicPr preferRelativeResize="0"/>
          <p:nvPr/>
        </p:nvPicPr>
        <p:blipFill rotWithShape="1">
          <a:blip r:embed="rId4">
            <a:alphaModFix/>
          </a:blip>
          <a:srcRect b="0" l="0" r="0" t="0"/>
          <a:stretch/>
        </p:blipFill>
        <p:spPr>
          <a:xfrm>
            <a:off x="8595360" y="3282833"/>
            <a:ext cx="1166033" cy="1089661"/>
          </a:xfrm>
          <a:prstGeom prst="rect">
            <a:avLst/>
          </a:prstGeom>
          <a:noFill/>
          <a:ln>
            <a:noFill/>
          </a:ln>
        </p:spPr>
      </p:pic>
      <p:sp>
        <p:nvSpPr>
          <p:cNvPr id="380" name="Google Shape;380;p33"/>
          <p:cNvSpPr/>
          <p:nvPr/>
        </p:nvSpPr>
        <p:spPr>
          <a:xfrm>
            <a:off x="490451" y="1845432"/>
            <a:ext cx="7938654" cy="48013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1800">
                <a:solidFill>
                  <a:schemeClr val="accent1"/>
                </a:solidFill>
                <a:latin typeface="Trebuchet MS"/>
                <a:ea typeface="Trebuchet MS"/>
                <a:cs typeface="Trebuchet MS"/>
                <a:sym typeface="Trebuchet MS"/>
              </a:rPr>
              <a:t>YUMURTA KABUKLARININ GERİ DÖNÜŞÜMÜ İŞLEYİŞ FORMU</a:t>
            </a:r>
            <a:endParaRPr/>
          </a:p>
          <a:p>
            <a:pPr indent="0" lvl="0" marL="0" marR="0" rtl="0" algn="l">
              <a:spcBef>
                <a:spcPts val="0"/>
              </a:spcBef>
              <a:spcAft>
                <a:spcPts val="0"/>
              </a:spcAft>
              <a:buNone/>
            </a:pPr>
            <a:r>
              <a:rPr lang="tr-TR" sz="1800">
                <a:solidFill>
                  <a:schemeClr val="dk1"/>
                </a:solidFill>
                <a:latin typeface="Trebuchet MS"/>
                <a:ea typeface="Trebuchet MS"/>
                <a:cs typeface="Trebuchet MS"/>
                <a:sym typeface="Trebuchet MS"/>
              </a:rPr>
              <a:t> </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Yumurta kabuğu zengin bir vitamin ve mineral deposudur. Yumurta kabuğu bir çöp değildir ve farklı amaçlar için kullanılabilir. Bunun bilincinde olan tesisimiz zengin bir vitamin ve mineral deposu olan yumurta kabuklarını toprakta gübre olarak kullanmaktadır. Kalsiyum ve diğer mineraller bakımından zengin olan yumurta kabukları bahçemizin kuvvetlenmesine yardımcı olmaktadır.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 </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Yumurta kabuklarının kullanımı;</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1.  Gün içinde kullanılan yumurtaların kabukları çöpe atılmak yerine bir konteyner içerisinde biriktirilmektedir.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2. Günlük kullanılan yumurta kabukları gün sonunda peyzaj firması sorumlusuna teslim edilmektedir.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3. Sorumlu,yumurta kabuklarını ezerek küçük parçalar haline getirir.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4. Küçük parçalar haline getirilen yumurta kabuklarını toprak ve gübre ile harmanlayarak ekim yapılacak alanda kullanır.</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 </a:t>
            </a:r>
            <a:endParaRPr/>
          </a:p>
          <a:p>
            <a:pPr indent="0" lvl="0" marL="0" marR="0" rtl="0" algn="l">
              <a:spcBef>
                <a:spcPts val="0"/>
              </a:spcBef>
              <a:spcAft>
                <a:spcPts val="0"/>
              </a:spcAft>
              <a:buNone/>
            </a:pPr>
            <a:r>
              <a:rPr lang="tr-TR" sz="1400">
                <a:solidFill>
                  <a:srgbClr val="B0B0B0"/>
                </a:solidFill>
                <a:latin typeface="Trebuchet MS"/>
                <a:ea typeface="Trebuchet MS"/>
                <a:cs typeface="Trebuchet MS"/>
                <a:sym typeface="Trebuchet MS"/>
              </a:rPr>
              <a:t>BİLGİ NOTU: Bunun yanı sıra zengin bir içeriğe sahip yumurta kabukları bahçede solucan yaşamasını minimum düzeye indirerek kimyasal kullanımını azaltır ve haşere mücadelesine yardımcı olur.</a:t>
            </a:r>
            <a:endParaRPr/>
          </a:p>
          <a:p>
            <a:pPr indent="0" lvl="0" marL="0" marR="0" rtl="0" algn="l">
              <a:spcBef>
                <a:spcPts val="0"/>
              </a:spcBef>
              <a:spcAft>
                <a:spcPts val="0"/>
              </a:spcAft>
              <a:buNone/>
            </a:pPr>
            <a:r>
              <a:rPr lang="tr-TR" sz="1600">
                <a:solidFill>
                  <a:schemeClr val="dk1"/>
                </a:solidFill>
                <a:latin typeface="Trebuchet MS"/>
                <a:ea typeface="Trebuchet MS"/>
                <a:cs typeface="Trebuchet MS"/>
                <a:sym typeface="Trebuchet MS"/>
              </a:rPr>
              <a:t> </a:t>
            </a:r>
            <a:endParaRPr/>
          </a:p>
        </p:txBody>
      </p:sp>
      <p:pic>
        <p:nvPicPr>
          <p:cNvPr id="381" name="Google Shape;381;p33"/>
          <p:cNvPicPr preferRelativeResize="0"/>
          <p:nvPr/>
        </p:nvPicPr>
        <p:blipFill rotWithShape="1">
          <a:blip r:embed="rId5">
            <a:alphaModFix/>
          </a:blip>
          <a:srcRect b="0" l="0" r="0" t="0"/>
          <a:stretch/>
        </p:blipFill>
        <p:spPr>
          <a:xfrm>
            <a:off x="7625195" y="950075"/>
            <a:ext cx="1607820" cy="1252451"/>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4"/>
          <p:cNvSpPr txBox="1"/>
          <p:nvPr>
            <p:ph type="title"/>
          </p:nvPr>
        </p:nvSpPr>
        <p:spPr>
          <a:xfrm>
            <a:off x="748145" y="0"/>
            <a:ext cx="8525856" cy="128847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  GERİ DÖNÜŞÜM PROJELERİMİZ </a:t>
            </a:r>
            <a:endParaRPr/>
          </a:p>
        </p:txBody>
      </p:sp>
      <p:pic>
        <p:nvPicPr>
          <p:cNvPr id="387" name="Google Shape;387;p34"/>
          <p:cNvPicPr preferRelativeResize="0"/>
          <p:nvPr>
            <p:ph idx="1" type="body"/>
          </p:nvPr>
        </p:nvPicPr>
        <p:blipFill rotWithShape="1">
          <a:blip r:embed="rId3">
            <a:alphaModFix/>
          </a:blip>
          <a:srcRect b="0" l="0" r="0" t="0"/>
          <a:stretch/>
        </p:blipFill>
        <p:spPr>
          <a:xfrm>
            <a:off x="1734045" y="714894"/>
            <a:ext cx="4658442" cy="806335"/>
          </a:xfrm>
          <a:prstGeom prst="rect">
            <a:avLst/>
          </a:prstGeom>
          <a:noFill/>
          <a:ln>
            <a:noFill/>
          </a:ln>
        </p:spPr>
      </p:pic>
      <p:pic>
        <p:nvPicPr>
          <p:cNvPr id="388" name="Google Shape;388;p34"/>
          <p:cNvPicPr preferRelativeResize="0"/>
          <p:nvPr/>
        </p:nvPicPr>
        <p:blipFill rotWithShape="1">
          <a:blip r:embed="rId4">
            <a:alphaModFix/>
          </a:blip>
          <a:srcRect b="0" l="0" r="0" t="0"/>
          <a:stretch/>
        </p:blipFill>
        <p:spPr>
          <a:xfrm>
            <a:off x="8661862" y="3274522"/>
            <a:ext cx="1094263" cy="1031471"/>
          </a:xfrm>
          <a:prstGeom prst="rect">
            <a:avLst/>
          </a:prstGeom>
          <a:noFill/>
          <a:ln>
            <a:noFill/>
          </a:ln>
        </p:spPr>
      </p:pic>
      <p:sp>
        <p:nvSpPr>
          <p:cNvPr id="389" name="Google Shape;389;p34"/>
          <p:cNvSpPr/>
          <p:nvPr/>
        </p:nvSpPr>
        <p:spPr>
          <a:xfrm>
            <a:off x="473825" y="1911928"/>
            <a:ext cx="8869680" cy="40626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1600">
                <a:solidFill>
                  <a:schemeClr val="accent1"/>
                </a:solidFill>
                <a:latin typeface="Trebuchet MS"/>
                <a:ea typeface="Trebuchet MS"/>
                <a:cs typeface="Trebuchet MS"/>
                <a:sym typeface="Trebuchet MS"/>
              </a:rPr>
              <a:t>ÇAY POSASININ GERİ DÖNÜŞÜMÜ  </a:t>
            </a:r>
            <a:endParaRPr/>
          </a:p>
          <a:p>
            <a:pPr indent="0" lvl="0" marL="0" marR="0" rtl="0" algn="l">
              <a:spcBef>
                <a:spcPts val="0"/>
              </a:spcBef>
              <a:spcAft>
                <a:spcPts val="0"/>
              </a:spcAft>
              <a:buNone/>
            </a:pPr>
            <a:r>
              <a:rPr lang="tr-TR" sz="1600">
                <a:solidFill>
                  <a:schemeClr val="dk1"/>
                </a:solidFill>
                <a:latin typeface="Trebuchet MS"/>
                <a:ea typeface="Trebuchet MS"/>
                <a:cs typeface="Trebuchet MS"/>
                <a:sym typeface="Trebuchet MS"/>
              </a:rPr>
              <a:t> </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Çay demlendikten sonra kalan çay posası, çöpe dökülmek yerine farklı alanlarda kullanılabilir.  </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Çay posası yüksek miktarda demir içerir. Bitkilerin toprağına karıştırılan çay posası bitkinin su ihtiyacını karşılayabildiği gibi, aynı zamanda doğal gübre görevi de görür. Aynı zamanda bitki toprağının havalanmasını da sağlar. </a:t>
            </a:r>
            <a:endParaRPr sz="1600">
              <a:solidFill>
                <a:srgbClr val="B0B0B0"/>
              </a:solidFill>
              <a:latin typeface="Trebuchet MS"/>
              <a:ea typeface="Trebuchet MS"/>
              <a:cs typeface="Trebuchet MS"/>
              <a:sym typeface="Trebuchet MS"/>
            </a:endParaRPr>
          </a:p>
          <a:p>
            <a:pPr indent="0" lvl="0" marL="0" marR="0" rtl="0" algn="l">
              <a:spcBef>
                <a:spcPts val="0"/>
              </a:spcBef>
              <a:spcAft>
                <a:spcPts val="0"/>
              </a:spcAft>
              <a:buNone/>
            </a:pPr>
            <a:r>
              <a:t/>
            </a:r>
            <a:endParaRPr sz="1600">
              <a:solidFill>
                <a:srgbClr val="B0B0B0"/>
              </a:solidFill>
              <a:latin typeface="Trebuchet MS"/>
              <a:ea typeface="Trebuchet MS"/>
              <a:cs typeface="Trebuchet MS"/>
              <a:sym typeface="Trebuchet MS"/>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Çay posasının kullanımı;</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1. Gün içinde demlenen çaylardan kalan posa, çöpe atılmak yerine bir saklama kabında biriktirilmektedir </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2. Biriktirilen çay posası gün sonunda peyzaj firması sorumlusuna teslim edilmektedir.</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3. Sorumlu ,çay posalarını toprak ile karıştırıp harmanlayarak ekim yapılacak alanda kullanılır. </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 </a:t>
            </a:r>
            <a:endParaRPr/>
          </a:p>
          <a:p>
            <a:pPr indent="0" lvl="0" marL="0" marR="0" rtl="0" algn="l">
              <a:spcBef>
                <a:spcPts val="0"/>
              </a:spcBef>
              <a:spcAft>
                <a:spcPts val="0"/>
              </a:spcAft>
              <a:buNone/>
            </a:pPr>
            <a:r>
              <a:rPr lang="tr-TR" sz="1600">
                <a:solidFill>
                  <a:srgbClr val="B0B0B0"/>
                </a:solidFill>
                <a:latin typeface="Trebuchet MS"/>
                <a:ea typeface="Trebuchet MS"/>
                <a:cs typeface="Trebuchet MS"/>
                <a:sym typeface="Trebuchet MS"/>
              </a:rPr>
              <a:t>Bilgi Notu: Bunun yanı sıra toprağın su tutma kapasitesini arttırmakta ve havalanmasını sağlamaktadır. </a:t>
            </a:r>
            <a:endParaRPr/>
          </a:p>
          <a:p>
            <a:pPr indent="0" lvl="0" marL="0" marR="0" rtl="0" algn="l">
              <a:spcBef>
                <a:spcPts val="0"/>
              </a:spcBef>
              <a:spcAft>
                <a:spcPts val="0"/>
              </a:spcAft>
              <a:buNone/>
            </a:pPr>
            <a:r>
              <a:rPr lang="tr-TR" sz="1800">
                <a:solidFill>
                  <a:schemeClr val="dk1"/>
                </a:solidFill>
                <a:latin typeface="Trebuchet MS"/>
                <a:ea typeface="Trebuchet MS"/>
                <a:cs typeface="Trebuchet MS"/>
                <a:sym typeface="Trebuchet MS"/>
              </a:rPr>
              <a:t> </a:t>
            </a:r>
            <a:endParaRPr/>
          </a:p>
        </p:txBody>
      </p:sp>
      <p:pic>
        <p:nvPicPr>
          <p:cNvPr id="390" name="Google Shape;390;p34"/>
          <p:cNvPicPr preferRelativeResize="0"/>
          <p:nvPr/>
        </p:nvPicPr>
        <p:blipFill rotWithShape="1">
          <a:blip r:embed="rId5">
            <a:alphaModFix/>
          </a:blip>
          <a:srcRect b="0" l="0" r="0" t="0"/>
          <a:stretch/>
        </p:blipFill>
        <p:spPr>
          <a:xfrm>
            <a:off x="7572895" y="793866"/>
            <a:ext cx="1562793" cy="989214"/>
          </a:xfrm>
          <a:prstGeom prst="rect">
            <a:avLst/>
          </a:prstGeom>
          <a:solidFill>
            <a:srgbClr val="ECECEC"/>
          </a:solidFill>
          <a:ln cap="sq" cmpd="sng" w="1905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5"/>
          <p:cNvSpPr txBox="1"/>
          <p:nvPr>
            <p:ph type="title"/>
          </p:nvPr>
        </p:nvSpPr>
        <p:spPr>
          <a:xfrm>
            <a:off x="415636" y="191193"/>
            <a:ext cx="8958118" cy="186205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05 BÖLÜM</a:t>
            </a:r>
            <a:br>
              <a:rPr lang="tr-TR"/>
            </a:br>
            <a:r>
              <a:rPr lang="tr-TR"/>
              <a:t>DOĞAL HAYATI KORUMA VE KÜLTÜREL MİRAS</a:t>
            </a:r>
            <a:endParaRPr/>
          </a:p>
        </p:txBody>
      </p:sp>
      <p:pic>
        <p:nvPicPr>
          <p:cNvPr id="396" name="Google Shape;396;p35"/>
          <p:cNvPicPr preferRelativeResize="0"/>
          <p:nvPr>
            <p:ph idx="1" type="body"/>
          </p:nvPr>
        </p:nvPicPr>
        <p:blipFill rotWithShape="1">
          <a:blip r:embed="rId3">
            <a:alphaModFix/>
          </a:blip>
          <a:srcRect b="0" l="0" r="0" t="0"/>
          <a:stretch/>
        </p:blipFill>
        <p:spPr>
          <a:xfrm>
            <a:off x="4850142" y="1537238"/>
            <a:ext cx="4523612" cy="1550748"/>
          </a:xfrm>
          <a:prstGeom prst="rect">
            <a:avLst/>
          </a:prstGeom>
          <a:noFill/>
          <a:ln>
            <a:noFill/>
          </a:ln>
        </p:spPr>
      </p:pic>
      <p:pic>
        <p:nvPicPr>
          <p:cNvPr id="397" name="Google Shape;397;p35"/>
          <p:cNvPicPr preferRelativeResize="0"/>
          <p:nvPr/>
        </p:nvPicPr>
        <p:blipFill rotWithShape="1">
          <a:blip r:embed="rId4">
            <a:alphaModFix/>
          </a:blip>
          <a:srcRect b="0" l="0" r="0" t="0"/>
          <a:stretch/>
        </p:blipFill>
        <p:spPr>
          <a:xfrm>
            <a:off x="632876" y="4552880"/>
            <a:ext cx="3548426" cy="2170305"/>
          </a:xfrm>
          <a:prstGeom prst="rect">
            <a:avLst/>
          </a:prstGeom>
          <a:noFill/>
          <a:ln>
            <a:noFill/>
          </a:ln>
        </p:spPr>
      </p:pic>
      <p:pic>
        <p:nvPicPr>
          <p:cNvPr id="398" name="Google Shape;398;p35"/>
          <p:cNvPicPr preferRelativeResize="0"/>
          <p:nvPr/>
        </p:nvPicPr>
        <p:blipFill rotWithShape="1">
          <a:blip r:embed="rId5">
            <a:alphaModFix/>
          </a:blip>
          <a:srcRect b="0" l="0" r="0" t="0"/>
          <a:stretch/>
        </p:blipFill>
        <p:spPr>
          <a:xfrm>
            <a:off x="5037512" y="3244294"/>
            <a:ext cx="3840481" cy="1594017"/>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399" name="Google Shape;399;p35"/>
          <p:cNvPicPr preferRelativeResize="0"/>
          <p:nvPr/>
        </p:nvPicPr>
        <p:blipFill rotWithShape="1">
          <a:blip r:embed="rId6">
            <a:alphaModFix/>
          </a:blip>
          <a:srcRect b="0" l="0" r="0" t="0"/>
          <a:stretch/>
        </p:blipFill>
        <p:spPr>
          <a:xfrm>
            <a:off x="415635" y="2312612"/>
            <a:ext cx="3283528" cy="1846082"/>
          </a:xfrm>
          <a:prstGeom prst="rect">
            <a:avLst/>
          </a:prstGeom>
          <a:noFill/>
          <a:ln>
            <a:noFill/>
          </a:ln>
        </p:spPr>
      </p:pic>
      <p:pic>
        <p:nvPicPr>
          <p:cNvPr id="400" name="Google Shape;400;p35"/>
          <p:cNvPicPr preferRelativeResize="0"/>
          <p:nvPr/>
        </p:nvPicPr>
        <p:blipFill rotWithShape="1">
          <a:blip r:embed="rId7">
            <a:alphaModFix/>
          </a:blip>
          <a:srcRect b="0" l="0" r="0" t="0"/>
          <a:stretch/>
        </p:blipFill>
        <p:spPr>
          <a:xfrm>
            <a:off x="4578235" y="5153576"/>
            <a:ext cx="2728652" cy="156960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spcBef>
                <a:spcPts val="0"/>
              </a:spcBef>
              <a:spcAft>
                <a:spcPts val="0"/>
              </a:spcAft>
              <a:buSzPct val="79999"/>
              <a:buNone/>
            </a:pPr>
            <a:r>
              <a:rPr lang="tr-TR"/>
              <a:t>       </a:t>
            </a:r>
            <a:endParaRPr/>
          </a:p>
          <a:p>
            <a:pPr indent="0" lvl="0" marL="0" rtl="0" algn="l">
              <a:spcBef>
                <a:spcPts val="1000"/>
              </a:spcBef>
              <a:spcAft>
                <a:spcPts val="0"/>
              </a:spcAft>
              <a:buSzPct val="79999"/>
              <a:buNone/>
            </a:pPr>
            <a:r>
              <a:rPr lang="tr-TR">
                <a:solidFill>
                  <a:srgbClr val="B0B0B0"/>
                </a:solidFill>
              </a:rPr>
              <a:t>         Tesis bahçemizde;</a:t>
            </a:r>
            <a:endParaRPr/>
          </a:p>
          <a:p>
            <a:pPr indent="0" lvl="0" marL="0" rtl="0" algn="l">
              <a:spcBef>
                <a:spcPts val="1000"/>
              </a:spcBef>
              <a:spcAft>
                <a:spcPts val="0"/>
              </a:spcAft>
              <a:buSzPct val="79999"/>
              <a:buNone/>
            </a:pPr>
            <a:r>
              <a:t/>
            </a:r>
            <a:endParaRPr>
              <a:solidFill>
                <a:srgbClr val="B0B0B0"/>
              </a:solidFill>
            </a:endParaRPr>
          </a:p>
          <a:p>
            <a:pPr indent="-342900" lvl="0" marL="342900" rtl="0" algn="l">
              <a:spcBef>
                <a:spcPts val="1000"/>
              </a:spcBef>
              <a:spcAft>
                <a:spcPts val="0"/>
              </a:spcAft>
              <a:buSzPct val="79999"/>
              <a:buFont typeface="Noto Sans Symbols"/>
              <a:buChar char="⮚"/>
            </a:pPr>
            <a:r>
              <a:rPr lang="tr-TR">
                <a:solidFill>
                  <a:srgbClr val="B0B0B0"/>
                </a:solidFill>
              </a:rPr>
              <a:t>Kimyasal ilaçların kullanımı olabildiğince azaltılmış ve daha çok organik, çevre ve insan sağlığına ve doğada yaşayan</a:t>
            </a:r>
            <a:endParaRPr/>
          </a:p>
          <a:p>
            <a:pPr indent="0" lvl="0" marL="0" rtl="0" algn="l">
              <a:spcBef>
                <a:spcPts val="1000"/>
              </a:spcBef>
              <a:spcAft>
                <a:spcPts val="0"/>
              </a:spcAft>
              <a:buSzPct val="79999"/>
              <a:buNone/>
            </a:pPr>
            <a:r>
              <a:rPr lang="tr-TR">
                <a:solidFill>
                  <a:srgbClr val="B0B0B0"/>
                </a:solidFill>
              </a:rPr>
              <a:t>canlılara zarar vermemek hedeflenmiştir.</a:t>
            </a:r>
            <a:endParaRPr/>
          </a:p>
          <a:p>
            <a:pPr indent="-342900" lvl="0" marL="342900" rtl="0" algn="l">
              <a:spcBef>
                <a:spcPts val="1000"/>
              </a:spcBef>
              <a:spcAft>
                <a:spcPts val="0"/>
              </a:spcAft>
              <a:buSzPct val="79999"/>
              <a:buFont typeface="Noto Sans Symbols"/>
              <a:buChar char="⮚"/>
            </a:pPr>
            <a:r>
              <a:rPr lang="tr-TR">
                <a:solidFill>
                  <a:srgbClr val="B0B0B0"/>
                </a:solidFill>
              </a:rPr>
              <a:t>Mümkün olduğunca organik gübre kullanımına geçilmiş olup kimyevi gübre kullanımı daha da azaltılmaya çalışılmaktadır.Bahçe dikimlerinde mevsimlik bitkiler yerine çok yıllık bitkiler tercih edilmektedir.</a:t>
            </a:r>
            <a:endParaRPr/>
          </a:p>
          <a:p>
            <a:pPr indent="-342900" lvl="0" marL="342900" rtl="0" algn="l">
              <a:spcBef>
                <a:spcPts val="1000"/>
              </a:spcBef>
              <a:spcAft>
                <a:spcPts val="0"/>
              </a:spcAft>
              <a:buSzPct val="79999"/>
              <a:buFont typeface="Noto Sans Symbols"/>
              <a:buChar char="⮚"/>
            </a:pPr>
            <a:r>
              <a:rPr lang="tr-TR">
                <a:solidFill>
                  <a:srgbClr val="B0B0B0"/>
                </a:solidFill>
              </a:rPr>
              <a:t>Çevreye zararlı materyal kullanımları azaltılmış olup, (Bahçe ayraçları, plastik sulama ekipmanları) yerine metal ekipmanların kullanımı artırılmıştır. Tesis genelinde damla sulama miktarı artırılmıştır.Bal çiçeği bitkisi dikilerek arıların toplanma alanları belirlenmiştir</a:t>
            </a:r>
            <a:endParaRPr/>
          </a:p>
          <a:p>
            <a:pPr indent="-342900" lvl="0" marL="342900" rtl="0" algn="l">
              <a:spcBef>
                <a:spcPts val="1000"/>
              </a:spcBef>
              <a:spcAft>
                <a:spcPts val="0"/>
              </a:spcAft>
              <a:buSzPct val="79999"/>
              <a:buFont typeface="Noto Sans Symbols"/>
              <a:buChar char="⮚"/>
            </a:pPr>
            <a:r>
              <a:rPr lang="tr-TR">
                <a:solidFill>
                  <a:srgbClr val="B0B0B0"/>
                </a:solidFill>
              </a:rPr>
              <a:t>İç mekan ve dış mekan havayı temizleme özelliği olan bitkiler çoğaltıldı. (Paşakılıcı, Kurdela çiçeği, Cüce feniks gibi)</a:t>
            </a:r>
            <a:endParaRPr/>
          </a:p>
          <a:p>
            <a:pPr indent="-342900" lvl="0" marL="342900" rtl="0" algn="l">
              <a:spcBef>
                <a:spcPts val="1000"/>
              </a:spcBef>
              <a:spcAft>
                <a:spcPts val="0"/>
              </a:spcAft>
              <a:buSzPct val="79999"/>
              <a:buFont typeface="Noto Sans Symbols"/>
              <a:buChar char="⮚"/>
            </a:pPr>
            <a:r>
              <a:rPr lang="tr-TR">
                <a:solidFill>
                  <a:srgbClr val="B0B0B0"/>
                </a:solidFill>
              </a:rPr>
              <a:t>Zararlı böceklerin uzaklaştırılması için adaçayı, biberiye ve reyhan gibi bitkiler dikildi.</a:t>
            </a:r>
            <a:endParaRPr>
              <a:solidFill>
                <a:srgbClr val="B0B0B0"/>
              </a:solidFill>
            </a:endParaRPr>
          </a:p>
        </p:txBody>
      </p:sp>
      <p:pic>
        <p:nvPicPr>
          <p:cNvPr id="406" name="Google Shape;406;p36"/>
          <p:cNvPicPr preferRelativeResize="0"/>
          <p:nvPr/>
        </p:nvPicPr>
        <p:blipFill rotWithShape="1">
          <a:blip r:embed="rId3">
            <a:alphaModFix/>
          </a:blip>
          <a:srcRect b="0" l="0" r="0" t="0"/>
          <a:stretch/>
        </p:blipFill>
        <p:spPr>
          <a:xfrm>
            <a:off x="6400800" y="311365"/>
            <a:ext cx="2873202" cy="2561041"/>
          </a:xfrm>
          <a:prstGeom prst="rect">
            <a:avLst/>
          </a:prstGeom>
          <a:noFill/>
          <a:ln>
            <a:noFill/>
          </a:ln>
        </p:spPr>
      </p:pic>
      <p:pic>
        <p:nvPicPr>
          <p:cNvPr id="407" name="Google Shape;407;p36"/>
          <p:cNvPicPr preferRelativeResize="0"/>
          <p:nvPr/>
        </p:nvPicPr>
        <p:blipFill rotWithShape="1">
          <a:blip r:embed="rId4">
            <a:alphaModFix/>
          </a:blip>
          <a:srcRect b="0" l="0" r="0" t="0"/>
          <a:stretch/>
        </p:blipFill>
        <p:spPr>
          <a:xfrm>
            <a:off x="0" y="0"/>
            <a:ext cx="2893621" cy="1961804"/>
          </a:xfrm>
          <a:prstGeom prst="rect">
            <a:avLst/>
          </a:prstGeom>
          <a:noFill/>
          <a:ln>
            <a:noFill/>
          </a:ln>
        </p:spPr>
      </p:pic>
      <p:pic>
        <p:nvPicPr>
          <p:cNvPr id="408" name="Google Shape;408;p36"/>
          <p:cNvPicPr preferRelativeResize="0"/>
          <p:nvPr/>
        </p:nvPicPr>
        <p:blipFill rotWithShape="1">
          <a:blip r:embed="rId5">
            <a:alphaModFix/>
          </a:blip>
          <a:srcRect b="0" l="0" r="0" t="0"/>
          <a:stretch/>
        </p:blipFill>
        <p:spPr>
          <a:xfrm>
            <a:off x="3296231" y="311365"/>
            <a:ext cx="2701958" cy="21529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7"/>
          <p:cNvSpPr txBox="1"/>
          <p:nvPr>
            <p:ph type="title"/>
          </p:nvPr>
        </p:nvSpPr>
        <p:spPr>
          <a:xfrm>
            <a:off x="3283527" y="640080"/>
            <a:ext cx="5245331" cy="562771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B0B0B0"/>
              </a:buClr>
              <a:buSzPts val="1600"/>
              <a:buFont typeface="Trebuchet MS"/>
              <a:buNone/>
            </a:pPr>
            <a:br>
              <a:rPr lang="tr-TR" sz="1600">
                <a:solidFill>
                  <a:srgbClr val="B0B0B0"/>
                </a:solidFill>
              </a:rPr>
            </a:br>
            <a:br>
              <a:rPr lang="tr-TR" sz="1600">
                <a:solidFill>
                  <a:srgbClr val="B0B0B0"/>
                </a:solidFill>
              </a:rPr>
            </a:br>
            <a:br>
              <a:rPr lang="tr-TR" sz="1600">
                <a:solidFill>
                  <a:srgbClr val="B0B0B0"/>
                </a:solidFill>
              </a:rPr>
            </a:br>
            <a:br>
              <a:rPr lang="tr-TR" sz="1600">
                <a:solidFill>
                  <a:srgbClr val="B0B0B0"/>
                </a:solidFill>
              </a:rPr>
            </a:br>
            <a:br>
              <a:rPr lang="tr-TR" sz="1600">
                <a:solidFill>
                  <a:srgbClr val="B0B0B0"/>
                </a:solidFill>
              </a:rPr>
            </a:br>
            <a:br>
              <a:rPr lang="tr-TR" sz="1600">
                <a:solidFill>
                  <a:srgbClr val="B0B0B0"/>
                </a:solidFill>
              </a:rPr>
            </a:br>
            <a:br>
              <a:rPr lang="tr-TR" sz="1600">
                <a:solidFill>
                  <a:srgbClr val="B0B0B0"/>
                </a:solidFill>
              </a:rPr>
            </a:br>
            <a:r>
              <a:rPr lang="tr-TR" sz="1400">
                <a:solidFill>
                  <a:srgbClr val="B0B0B0"/>
                </a:solidFill>
              </a:rPr>
              <a:t>Villa Sunflower Otel olarak ,bahçemizde hem doğal mirası korumak adına hemde kendi kültürümüzü tanıtmak amaçlı su kuyumuz bulunmaktadır. İlgilenen misafirlere bilgilendirme yapılmaktadır.</a:t>
            </a:r>
            <a:br>
              <a:rPr lang="tr-TR" sz="1400">
                <a:solidFill>
                  <a:srgbClr val="B0B0B0"/>
                </a:solidFill>
              </a:rPr>
            </a:br>
            <a:br>
              <a:rPr lang="tr-TR" sz="1400">
                <a:solidFill>
                  <a:srgbClr val="B0B0B0"/>
                </a:solidFill>
              </a:rPr>
            </a:br>
            <a:r>
              <a:rPr lang="tr-TR" sz="1400">
                <a:solidFill>
                  <a:srgbClr val="B0B0B0"/>
                </a:solidFill>
              </a:rPr>
              <a:t>Herhangi bir su sarfiyatı sağlamamakla - sadece görsel amaçlı konumlandırılmıştır - beraber ,eski yıllarda açılan su kuyusu restore edilerek  günümüze kadar ulaşmış ,tesis olarak bizlerde gerekli bakım ve revizeyi yaparak doğal hayatı koruma ve kültürel mirasa katkı sağlamak amaçlı misafirlerimizin  beğenisine sunmuş bulunmaktayız .</a:t>
            </a:r>
            <a:endParaRPr sz="1400">
              <a:solidFill>
                <a:srgbClr val="B0B0B0"/>
              </a:solidFill>
            </a:endParaRPr>
          </a:p>
        </p:txBody>
      </p:sp>
      <p:pic>
        <p:nvPicPr>
          <p:cNvPr id="414" name="Google Shape;414;p37"/>
          <p:cNvPicPr preferRelativeResize="0"/>
          <p:nvPr>
            <p:ph idx="1" type="body"/>
          </p:nvPr>
        </p:nvPicPr>
        <p:blipFill rotWithShape="1">
          <a:blip r:embed="rId3">
            <a:alphaModFix/>
          </a:blip>
          <a:srcRect b="0" l="0" r="0" t="0"/>
          <a:stretch/>
        </p:blipFill>
        <p:spPr>
          <a:xfrm>
            <a:off x="419639" y="640080"/>
            <a:ext cx="2722573" cy="4971732"/>
          </a:xfrm>
          <a:prstGeom prst="rect">
            <a:avLst/>
          </a:prstGeom>
          <a:noFill/>
          <a:ln>
            <a:noFill/>
          </a:ln>
        </p:spPr>
      </p:pic>
      <p:pic>
        <p:nvPicPr>
          <p:cNvPr id="415" name="Google Shape;415;p37"/>
          <p:cNvPicPr preferRelativeResize="0"/>
          <p:nvPr/>
        </p:nvPicPr>
        <p:blipFill rotWithShape="1">
          <a:blip r:embed="rId4">
            <a:alphaModFix/>
          </a:blip>
          <a:srcRect b="0" l="0" r="0" t="0"/>
          <a:stretch/>
        </p:blipFill>
        <p:spPr>
          <a:xfrm>
            <a:off x="4085706" y="4954385"/>
            <a:ext cx="2389910" cy="1737360"/>
          </a:xfrm>
          <a:prstGeom prst="rect">
            <a:avLst/>
          </a:prstGeom>
          <a:noFill/>
          <a:ln>
            <a:noFill/>
          </a:ln>
        </p:spPr>
      </p:pic>
      <p:pic>
        <p:nvPicPr>
          <p:cNvPr id="416" name="Google Shape;416;p37"/>
          <p:cNvPicPr preferRelativeResize="0"/>
          <p:nvPr/>
        </p:nvPicPr>
        <p:blipFill rotWithShape="1">
          <a:blip r:embed="rId5">
            <a:alphaModFix/>
          </a:blip>
          <a:srcRect b="0" l="0" r="0" t="0"/>
          <a:stretch/>
        </p:blipFill>
        <p:spPr>
          <a:xfrm>
            <a:off x="5735783" y="0"/>
            <a:ext cx="2934390" cy="22527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8"/>
          <p:cNvSpPr txBox="1"/>
          <p:nvPr>
            <p:ph type="title"/>
          </p:nvPr>
        </p:nvSpPr>
        <p:spPr>
          <a:xfrm>
            <a:off x="515389" y="609600"/>
            <a:ext cx="8758613" cy="628996"/>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DOĞAL HAYATI KORUMA VE KÜLTÜREL MİRAS</a:t>
            </a:r>
            <a:endParaRPr/>
          </a:p>
        </p:txBody>
      </p:sp>
      <p:sp>
        <p:nvSpPr>
          <p:cNvPr id="422" name="Google Shape;422;p38"/>
          <p:cNvSpPr txBox="1"/>
          <p:nvPr>
            <p:ph idx="1" type="body"/>
          </p:nvPr>
        </p:nvSpPr>
        <p:spPr>
          <a:xfrm>
            <a:off x="581891" y="1546167"/>
            <a:ext cx="8692111" cy="449519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120"/>
              <a:buNone/>
            </a:pPr>
            <a:r>
              <a:rPr lang="tr-TR" sz="1400">
                <a:solidFill>
                  <a:schemeClr val="accent2"/>
                </a:solidFill>
              </a:rPr>
              <a:t>Alanya</a:t>
            </a:r>
            <a:r>
              <a:rPr lang="tr-TR" sz="2000">
                <a:solidFill>
                  <a:schemeClr val="accent2"/>
                </a:solidFill>
              </a:rPr>
              <a:t> </a:t>
            </a:r>
            <a:r>
              <a:rPr lang="tr-TR" sz="1400">
                <a:solidFill>
                  <a:schemeClr val="accent2"/>
                </a:solidFill>
              </a:rPr>
              <a:t>Kalesi</a:t>
            </a:r>
            <a:r>
              <a:rPr lang="tr-TR" sz="2000">
                <a:solidFill>
                  <a:schemeClr val="accent2"/>
                </a:solidFill>
              </a:rPr>
              <a:t> </a:t>
            </a:r>
            <a:endParaRPr/>
          </a:p>
          <a:p>
            <a:pPr indent="0" lvl="0" marL="0" rtl="0" algn="l">
              <a:spcBef>
                <a:spcPts val="1000"/>
              </a:spcBef>
              <a:spcAft>
                <a:spcPts val="0"/>
              </a:spcAft>
              <a:buSzPts val="1120"/>
              <a:buNone/>
            </a:pPr>
            <a:r>
              <a:rPr lang="tr-TR" sz="1400">
                <a:solidFill>
                  <a:srgbClr val="B0B0B0"/>
                </a:solidFill>
              </a:rPr>
              <a:t>6km uzunlukta surlar tarafından çevrilmiş, 10 hektarlık bir yarımada üzerinde bulunan Alanya Kalesi; Helenistik, Roma, Bizans, Selçuklu ve Osmanlı medeniyetlerine ev sahipliği yapmıştır.</a:t>
            </a:r>
            <a:endParaRPr/>
          </a:p>
          <a:p>
            <a:pPr indent="0" lvl="0" marL="0" rtl="0" algn="l">
              <a:spcBef>
                <a:spcPts val="1000"/>
              </a:spcBef>
              <a:spcAft>
                <a:spcPts val="0"/>
              </a:spcAft>
              <a:buSzPts val="1120"/>
              <a:buNone/>
            </a:pPr>
            <a:r>
              <a:rPr lang="tr-TR" sz="1400">
                <a:solidFill>
                  <a:srgbClr val="B0B0B0"/>
                </a:solidFill>
              </a:rPr>
              <a:t>İlk kuruluş tarihinin ve kimler tarafından kurulduğu kesin olarak bilinmeyen Alanya’dan, ilk olarak M.Ö IV. yüzyılda coğrafyacı Scylax, Korakesion (Coracesium) olarak söz eder. Strabon; Korakesion’u Kilikya’ya batıdan girildiği zaman, ilk görünen şehir olarak tanımlar ve zaptedilmesi güç çok dik bir kaya üzerinde kurulmuş olduğunu belirtir.</a:t>
            </a:r>
            <a:endParaRPr/>
          </a:p>
        </p:txBody>
      </p:sp>
      <p:pic>
        <p:nvPicPr>
          <p:cNvPr id="423" name="Google Shape;423;p38"/>
          <p:cNvPicPr preferRelativeResize="0"/>
          <p:nvPr/>
        </p:nvPicPr>
        <p:blipFill rotWithShape="1">
          <a:blip r:embed="rId3">
            <a:alphaModFix/>
          </a:blip>
          <a:srcRect b="0" l="0" r="0" t="0"/>
          <a:stretch/>
        </p:blipFill>
        <p:spPr>
          <a:xfrm>
            <a:off x="1837114" y="3793764"/>
            <a:ext cx="5128952" cy="270795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9"/>
          <p:cNvSpPr txBox="1"/>
          <p:nvPr>
            <p:ph type="title"/>
          </p:nvPr>
        </p:nvSpPr>
        <p:spPr>
          <a:xfrm>
            <a:off x="677334" y="609600"/>
            <a:ext cx="8596668" cy="828502"/>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DOĞAL HAYATI KORUMA VE KÜLTÜREL MİRAS</a:t>
            </a:r>
            <a:endParaRPr/>
          </a:p>
        </p:txBody>
      </p:sp>
      <p:sp>
        <p:nvSpPr>
          <p:cNvPr id="429" name="Google Shape;429;p39"/>
          <p:cNvSpPr txBox="1"/>
          <p:nvPr>
            <p:ph idx="1" type="body"/>
          </p:nvPr>
        </p:nvSpPr>
        <p:spPr>
          <a:xfrm>
            <a:off x="677334" y="1221971"/>
            <a:ext cx="8596668" cy="481939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280"/>
              <a:buNone/>
            </a:pPr>
            <a:r>
              <a:rPr lang="tr-TR" sz="1600">
                <a:solidFill>
                  <a:schemeClr val="accent2"/>
                </a:solidFill>
              </a:rPr>
              <a:t>Alanya Kalesi </a:t>
            </a:r>
            <a:endParaRPr sz="1600">
              <a:solidFill>
                <a:schemeClr val="accent2"/>
              </a:solidFill>
            </a:endParaRPr>
          </a:p>
          <a:p>
            <a:pPr indent="0" lvl="0" marL="0" rtl="0" algn="l">
              <a:spcBef>
                <a:spcPts val="1000"/>
              </a:spcBef>
              <a:spcAft>
                <a:spcPts val="0"/>
              </a:spcAft>
              <a:buSzPts val="1120"/>
              <a:buNone/>
            </a:pPr>
            <a:r>
              <a:rPr lang="tr-TR" sz="1400">
                <a:solidFill>
                  <a:srgbClr val="B0B0B0"/>
                </a:solidFill>
              </a:rPr>
              <a:t>Alanya Kalesi, Antalya'nın ilçesi Alanya'nın simgelerinden biri olan kale. Denizden yaklaşık olarak 250 metre kadar yükselen bir yarımada üzerinde bulunmaktadır. Surlarının uzunluğu toplam olarak 6,5 kilometredir. Surlardan geçen yol Eski dönemlerde Kandeleri olarak adlandırılan Alanya yerleşimine kale Helenistik dönemde inşa edilmiştir. Günümüzdeki tarihi dokusu 13.yüzyıl Selçuklu eseri olan kalenin tarihi Helenistik döneme kadar inmektedir. Kale, 1221 yılında kenti alıp yeniden inşa ettiren Selçuklu Sultanı I. Alaeddin Keykubad tarafından yaptırılmıştır. Kalede toplam 83 kule ve 140 burç vardır. </a:t>
            </a:r>
            <a:endParaRPr/>
          </a:p>
          <a:p>
            <a:pPr indent="0" lvl="0" marL="0" rtl="0" algn="l">
              <a:spcBef>
                <a:spcPts val="1000"/>
              </a:spcBef>
              <a:spcAft>
                <a:spcPts val="0"/>
              </a:spcAft>
              <a:buSzPts val="1120"/>
              <a:buNone/>
            </a:pPr>
            <a:r>
              <a:rPr lang="tr-TR" sz="1400">
                <a:solidFill>
                  <a:srgbClr val="B0B0B0"/>
                </a:solidFill>
              </a:rPr>
              <a:t>Villa Sunflower Hotel’ e mesafesi: 4,2 km</a:t>
            </a:r>
            <a:endParaRPr/>
          </a:p>
          <a:p>
            <a:pPr indent="0" lvl="0" marL="0" rtl="0" algn="l">
              <a:spcBef>
                <a:spcPts val="1000"/>
              </a:spcBef>
              <a:spcAft>
                <a:spcPts val="0"/>
              </a:spcAft>
              <a:buSzPts val="1280"/>
              <a:buNone/>
            </a:pPr>
            <a:r>
              <a:t/>
            </a:r>
            <a:endParaRPr sz="1600">
              <a:solidFill>
                <a:schemeClr val="accent2"/>
              </a:solidFill>
            </a:endParaRPr>
          </a:p>
          <a:p>
            <a:pPr indent="0" lvl="0" marL="0" rtl="0" algn="l">
              <a:spcBef>
                <a:spcPts val="1000"/>
              </a:spcBef>
              <a:spcAft>
                <a:spcPts val="0"/>
              </a:spcAft>
              <a:buSzPts val="1280"/>
              <a:buNone/>
            </a:pPr>
            <a:r>
              <a:t/>
            </a:r>
            <a:endParaRPr sz="1600">
              <a:solidFill>
                <a:schemeClr val="accent2"/>
              </a:solidFill>
            </a:endParaRPr>
          </a:p>
          <a:p>
            <a:pPr indent="0" lvl="0" marL="0" rtl="0" algn="l">
              <a:spcBef>
                <a:spcPts val="1000"/>
              </a:spcBef>
              <a:spcAft>
                <a:spcPts val="0"/>
              </a:spcAft>
              <a:buSzPts val="1440"/>
              <a:buNone/>
            </a:pPr>
            <a:r>
              <a:t/>
            </a:r>
            <a:endParaRPr/>
          </a:p>
        </p:txBody>
      </p:sp>
      <p:pic>
        <p:nvPicPr>
          <p:cNvPr id="430" name="Google Shape;430;p39"/>
          <p:cNvPicPr preferRelativeResize="0"/>
          <p:nvPr/>
        </p:nvPicPr>
        <p:blipFill rotWithShape="1">
          <a:blip r:embed="rId3">
            <a:alphaModFix/>
          </a:blip>
          <a:srcRect b="0" l="0" r="0" t="0"/>
          <a:stretch/>
        </p:blipFill>
        <p:spPr>
          <a:xfrm>
            <a:off x="1242060" y="3528150"/>
            <a:ext cx="6339147" cy="292252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4"/>
          <p:cNvSpPr txBox="1"/>
          <p:nvPr>
            <p:ph type="title"/>
          </p:nvPr>
        </p:nvSpPr>
        <p:spPr>
          <a:xfrm>
            <a:off x="681644" y="166255"/>
            <a:ext cx="8592358" cy="2161309"/>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br>
              <a:rPr lang="tr-TR"/>
            </a:br>
            <a:r>
              <a:rPr lang="tr-TR"/>
              <a:t>05 – Doğal Hayatı Koruma ve Kültürel</a:t>
            </a:r>
            <a:endParaRPr/>
          </a:p>
          <a:p>
            <a:pPr indent="0" lvl="0" marL="0" rtl="0" algn="l">
              <a:spcBef>
                <a:spcPts val="0"/>
              </a:spcBef>
              <a:spcAft>
                <a:spcPts val="0"/>
              </a:spcAft>
              <a:buClr>
                <a:schemeClr val="accent1"/>
              </a:buClr>
              <a:buSzPct val="100000"/>
              <a:buFont typeface="Trebuchet MS"/>
              <a:buNone/>
            </a:pPr>
            <a:r>
              <a:rPr lang="tr-TR"/>
              <a:t> </a:t>
            </a:r>
            <a:r>
              <a:rPr lang="tr-TR"/>
              <a:t>Miras</a:t>
            </a:r>
            <a:br>
              <a:rPr lang="tr-TR"/>
            </a:br>
            <a:r>
              <a:rPr lang="tr-TR"/>
              <a:t>                   </a:t>
            </a:r>
            <a:br>
              <a:rPr lang="tr-TR"/>
            </a:br>
            <a:br>
              <a:rPr lang="tr-TR"/>
            </a:br>
            <a:r>
              <a:rPr lang="tr-TR"/>
              <a:t>06 –Yöresel Lezzetler </a:t>
            </a:r>
            <a:br>
              <a:rPr lang="tr-TR"/>
            </a:br>
            <a:br>
              <a:rPr lang="tr-TR"/>
            </a:br>
            <a:br>
              <a:rPr lang="tr-TR"/>
            </a:br>
            <a:br>
              <a:rPr lang="tr-TR"/>
            </a:br>
            <a:r>
              <a:rPr lang="tr-TR"/>
              <a:t>07 – Personel Eğitimleri ve Sosyal Faaliyetler</a:t>
            </a:r>
            <a:br>
              <a:rPr lang="tr-TR"/>
            </a:br>
            <a:endParaRPr/>
          </a:p>
        </p:txBody>
      </p:sp>
      <p:pic>
        <p:nvPicPr>
          <p:cNvPr id="167" name="Google Shape;167;p4"/>
          <p:cNvPicPr preferRelativeResize="0"/>
          <p:nvPr>
            <p:ph idx="1" type="body"/>
          </p:nvPr>
        </p:nvPicPr>
        <p:blipFill rotWithShape="1">
          <a:blip r:embed="rId3">
            <a:alphaModFix/>
          </a:blip>
          <a:srcRect b="0" l="0" r="0" t="0"/>
          <a:stretch/>
        </p:blipFill>
        <p:spPr>
          <a:xfrm>
            <a:off x="7705896" y="450274"/>
            <a:ext cx="1305000" cy="1593300"/>
          </a:xfrm>
          <a:prstGeom prst="rect">
            <a:avLst/>
          </a:prstGeom>
          <a:noFill/>
          <a:ln>
            <a:noFill/>
          </a:ln>
        </p:spPr>
      </p:pic>
      <p:pic>
        <p:nvPicPr>
          <p:cNvPr id="168" name="Google Shape;168;p4"/>
          <p:cNvPicPr preferRelativeResize="0"/>
          <p:nvPr/>
        </p:nvPicPr>
        <p:blipFill rotWithShape="1">
          <a:blip r:embed="rId4">
            <a:alphaModFix/>
          </a:blip>
          <a:srcRect b="0" l="0" r="0" t="0"/>
          <a:stretch/>
        </p:blipFill>
        <p:spPr>
          <a:xfrm>
            <a:off x="4843319" y="2435629"/>
            <a:ext cx="4430683" cy="1687482"/>
          </a:xfrm>
          <a:prstGeom prst="rect">
            <a:avLst/>
          </a:prstGeom>
          <a:noFill/>
          <a:ln>
            <a:noFill/>
          </a:ln>
        </p:spPr>
      </p:pic>
      <p:pic>
        <p:nvPicPr>
          <p:cNvPr id="169" name="Google Shape;169;p4"/>
          <p:cNvPicPr preferRelativeResize="0"/>
          <p:nvPr/>
        </p:nvPicPr>
        <p:blipFill rotWithShape="1">
          <a:blip r:embed="rId5">
            <a:alphaModFix/>
          </a:blip>
          <a:srcRect b="0" l="0" r="0" t="0"/>
          <a:stretch/>
        </p:blipFill>
        <p:spPr>
          <a:xfrm>
            <a:off x="4713325" y="5332925"/>
            <a:ext cx="2889825" cy="1240494"/>
          </a:xfrm>
          <a:prstGeom prst="rect">
            <a:avLst/>
          </a:prstGeom>
          <a:noFill/>
          <a:ln>
            <a:noFill/>
          </a:ln>
        </p:spPr>
      </p:pic>
      <p:pic>
        <p:nvPicPr>
          <p:cNvPr id="170" name="Google Shape;170;p4"/>
          <p:cNvPicPr preferRelativeResize="0"/>
          <p:nvPr/>
        </p:nvPicPr>
        <p:blipFill rotWithShape="1">
          <a:blip r:embed="rId6">
            <a:alphaModFix/>
          </a:blip>
          <a:srcRect b="0" l="0" r="0" t="0"/>
          <a:stretch/>
        </p:blipFill>
        <p:spPr>
          <a:xfrm>
            <a:off x="1321725" y="5274626"/>
            <a:ext cx="2889825" cy="13428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0"/>
          <p:cNvSpPr txBox="1"/>
          <p:nvPr>
            <p:ph type="title"/>
          </p:nvPr>
        </p:nvSpPr>
        <p:spPr>
          <a:xfrm>
            <a:off x="677334" y="609600"/>
            <a:ext cx="8596667" cy="728749"/>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DOĞAL HAYATI KORUMA VE KÜLTÜREL MİRAS</a:t>
            </a:r>
            <a:endParaRPr/>
          </a:p>
        </p:txBody>
      </p:sp>
      <p:sp>
        <p:nvSpPr>
          <p:cNvPr id="436" name="Google Shape;436;p40"/>
          <p:cNvSpPr txBox="1"/>
          <p:nvPr>
            <p:ph idx="1" type="body"/>
          </p:nvPr>
        </p:nvSpPr>
        <p:spPr>
          <a:xfrm>
            <a:off x="677334" y="1338349"/>
            <a:ext cx="8596667" cy="526195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chemeClr val="accent2"/>
                </a:solidFill>
              </a:rPr>
              <a:t>Kızıl Kule ( Red Tower )</a:t>
            </a:r>
            <a:endParaRPr/>
          </a:p>
          <a:p>
            <a:pPr indent="0" lvl="0" marL="0" rtl="0" algn="l">
              <a:spcBef>
                <a:spcPts val="1000"/>
              </a:spcBef>
              <a:spcAft>
                <a:spcPts val="0"/>
              </a:spcAft>
              <a:buSzPts val="1120"/>
              <a:buNone/>
            </a:pPr>
            <a:r>
              <a:rPr lang="tr-TR" sz="1400">
                <a:solidFill>
                  <a:srgbClr val="B0B0B0"/>
                </a:solidFill>
              </a:rPr>
              <a:t>Kızıl Kule, Antalya'nın ilçesi Alanya'da Alanya Liman da bulunan Alanya Kalesi ile kentin simgelerinden biri olan kule. Kentin sembolü olan sekizgen planlı yapı 13. yüzyıl Selçuklu eseridir. 1226 yılında Selçuklu Sultanı I. Alaeddin Keykubad tarafından Sinop Kalesi'ni yapan Halepli yapı ustası Ebu Ali Reha el Kettani'ye yaptırılmıştır. İnşaat sırasında belli bir yükseklikten sonra taş blokları kaldırmak güç olduğu için üst kısmı pişmiş kırmızı tuğlalarla yapılmış ve bu nedenle Kızılkule adını almıştır. Kule denizden gelecek saldırılara karşı limanı ve tersaneyi korumak amacıyla yapılmış ve yüzyıllar boyunca askeri amaçla kullanılmıştır. 1950'li yıllarda onarılan kule 1979 yılında ziyarete açılarak birinci katı Alanya Etnografya Müzesi'ne dönüştürülmüştür.</a:t>
            </a:r>
            <a:endParaRPr/>
          </a:p>
          <a:p>
            <a:pPr indent="0" lvl="0" marL="0" rtl="0" algn="l">
              <a:spcBef>
                <a:spcPts val="1000"/>
              </a:spcBef>
              <a:spcAft>
                <a:spcPts val="0"/>
              </a:spcAft>
              <a:buSzPts val="1120"/>
              <a:buNone/>
            </a:pPr>
            <a:r>
              <a:rPr lang="tr-TR" sz="1400">
                <a:solidFill>
                  <a:srgbClr val="B0B0B0"/>
                </a:solidFill>
              </a:rPr>
              <a:t>Villa Sunflower Hotel’ e mesafesi: 1,6 km</a:t>
            </a:r>
            <a:endParaRPr/>
          </a:p>
          <a:p>
            <a:pPr indent="0" lvl="0" marL="0" rtl="0" algn="l">
              <a:spcBef>
                <a:spcPts val="1000"/>
              </a:spcBef>
              <a:spcAft>
                <a:spcPts val="0"/>
              </a:spcAft>
              <a:buSzPts val="1120"/>
              <a:buNone/>
            </a:pPr>
            <a:r>
              <a:t/>
            </a:r>
            <a:endParaRPr sz="1400">
              <a:solidFill>
                <a:srgbClr val="B0B0B0"/>
              </a:solidFill>
            </a:endParaRPr>
          </a:p>
          <a:p>
            <a:pPr indent="0" lvl="0" marL="0" rtl="0" algn="l">
              <a:spcBef>
                <a:spcPts val="1000"/>
              </a:spcBef>
              <a:spcAft>
                <a:spcPts val="0"/>
              </a:spcAft>
              <a:buSzPts val="1120"/>
              <a:buNone/>
            </a:pPr>
            <a:r>
              <a:t/>
            </a:r>
            <a:endParaRPr sz="1400">
              <a:solidFill>
                <a:srgbClr val="B0B0B0"/>
              </a:solidFill>
            </a:endParaRPr>
          </a:p>
        </p:txBody>
      </p:sp>
      <p:pic>
        <p:nvPicPr>
          <p:cNvPr id="437" name="Google Shape;437;p40"/>
          <p:cNvPicPr preferRelativeResize="0"/>
          <p:nvPr/>
        </p:nvPicPr>
        <p:blipFill rotWithShape="1">
          <a:blip r:embed="rId3">
            <a:alphaModFix/>
          </a:blip>
          <a:srcRect b="0" l="0" r="0" t="0"/>
          <a:stretch/>
        </p:blipFill>
        <p:spPr>
          <a:xfrm>
            <a:off x="1870362" y="4081549"/>
            <a:ext cx="5469775" cy="251875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1"/>
          <p:cNvSpPr txBox="1"/>
          <p:nvPr>
            <p:ph type="title"/>
          </p:nvPr>
        </p:nvSpPr>
        <p:spPr>
          <a:xfrm>
            <a:off x="677334" y="609600"/>
            <a:ext cx="8596668" cy="753687"/>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DOĞAL HAYATI KORUMA VE KÜLTÜREL MİRAS</a:t>
            </a:r>
            <a:endParaRPr/>
          </a:p>
        </p:txBody>
      </p:sp>
      <p:sp>
        <p:nvSpPr>
          <p:cNvPr id="443" name="Google Shape;443;p41"/>
          <p:cNvSpPr txBox="1"/>
          <p:nvPr>
            <p:ph idx="1" type="body"/>
          </p:nvPr>
        </p:nvSpPr>
        <p:spPr>
          <a:xfrm>
            <a:off x="677334" y="1305098"/>
            <a:ext cx="8596668" cy="537002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chemeClr val="accent2"/>
                </a:solidFill>
              </a:rPr>
              <a:t>Dim Mağarası </a:t>
            </a:r>
            <a:endParaRPr/>
          </a:p>
          <a:p>
            <a:pPr indent="0" lvl="0" marL="0" rtl="0" algn="l">
              <a:spcBef>
                <a:spcPts val="1000"/>
              </a:spcBef>
              <a:spcAft>
                <a:spcPts val="0"/>
              </a:spcAft>
              <a:buSzPts val="960"/>
              <a:buNone/>
            </a:pPr>
            <a:r>
              <a:rPr lang="tr-TR" sz="1200">
                <a:solidFill>
                  <a:srgbClr val="B0B0B0"/>
                </a:solidFill>
              </a:rPr>
              <a:t>Dim Mağarası, Alanya'nın doğusunda, 1691 m. yüksekliğindeki Cebireis Dağı'nın batı yamacında bulunur. Dim Mağarası otoparkının hemen ön kısmında, 232 m aşağıda piknik alanı olarak kullanılan, tabanı çınar ağaçları, yamaçları çam ormanları ile kaplı bulunan Dim Çayı ve Dim Vadisi yer alır. Çevrede yaşayan insanlara Dimli denilmektedir. Bu nedenle de mağaraya Dim Mağarası adı verilmiştir. Dim Mağarası'nın toplam uzunluğu 410 m. yatay ve yarıkuru mağara sınıfındadır. 360 metrelik bölümü ziyarete açıktır.</a:t>
            </a:r>
            <a:endParaRPr/>
          </a:p>
          <a:p>
            <a:pPr indent="0" lvl="0" marL="0" rtl="0" algn="l">
              <a:spcBef>
                <a:spcPts val="1000"/>
              </a:spcBef>
              <a:spcAft>
                <a:spcPts val="0"/>
              </a:spcAft>
              <a:buSzPts val="960"/>
              <a:buNone/>
            </a:pPr>
            <a:r>
              <a:rPr lang="tr-TR" sz="1200">
                <a:solidFill>
                  <a:srgbClr val="B0B0B0"/>
                </a:solidFill>
              </a:rPr>
              <a:t>Mağara içi sıcaklığı yıl içinde sabit olup, 18 °C derecedir. Mağara içinde küçük havuzlar ve son bölümde 200 m² yüzeyli, 2 metre derinliğinde bir göl vardır ‎. Dim Mağarası İşletmesi 24 Ekim 2002 Tarihinde Uluslararası Turizme Açık Mağaralar Birliği’nin “International Show Caves Association” (ISCA) üyeliğine kabul edilmiştir. Dim Mağarası, Türkiye’de özel teşebbüs tarafından turizme açılıp işletilen ilk mağaradır.</a:t>
            </a:r>
            <a:endParaRPr/>
          </a:p>
          <a:p>
            <a:pPr indent="0" lvl="0" marL="0" rtl="0" algn="l">
              <a:spcBef>
                <a:spcPts val="1000"/>
              </a:spcBef>
              <a:spcAft>
                <a:spcPts val="0"/>
              </a:spcAft>
              <a:buSzPts val="960"/>
              <a:buNone/>
            </a:pPr>
            <a:r>
              <a:rPr lang="tr-TR" sz="1200">
                <a:solidFill>
                  <a:srgbClr val="B0B0B0"/>
                </a:solidFill>
              </a:rPr>
              <a:t>Villa Sunflower Hotel’ e mesafesi: 14,2 km</a:t>
            </a:r>
            <a:endParaRPr/>
          </a:p>
          <a:p>
            <a:pPr indent="0" lvl="0" marL="0" rtl="0" algn="l">
              <a:spcBef>
                <a:spcPts val="1000"/>
              </a:spcBef>
              <a:spcAft>
                <a:spcPts val="0"/>
              </a:spcAft>
              <a:buSzPts val="960"/>
              <a:buNone/>
            </a:pPr>
            <a:r>
              <a:t/>
            </a:r>
            <a:endParaRPr sz="1200">
              <a:solidFill>
                <a:srgbClr val="B0B0B0"/>
              </a:solidFill>
            </a:endParaRPr>
          </a:p>
          <a:p>
            <a:pPr indent="0" lvl="0" marL="0" rtl="0" algn="l">
              <a:spcBef>
                <a:spcPts val="1000"/>
              </a:spcBef>
              <a:spcAft>
                <a:spcPts val="0"/>
              </a:spcAft>
              <a:buSzPts val="1120"/>
              <a:buNone/>
            </a:pPr>
            <a:r>
              <a:t/>
            </a:r>
            <a:endParaRPr sz="1400">
              <a:solidFill>
                <a:srgbClr val="B0B0B0"/>
              </a:solidFill>
            </a:endParaRPr>
          </a:p>
        </p:txBody>
      </p:sp>
      <p:pic>
        <p:nvPicPr>
          <p:cNvPr id="444" name="Google Shape;444;p41"/>
          <p:cNvPicPr preferRelativeResize="0"/>
          <p:nvPr/>
        </p:nvPicPr>
        <p:blipFill rotWithShape="1">
          <a:blip r:embed="rId3">
            <a:alphaModFix/>
          </a:blip>
          <a:srcRect b="0" l="0" r="0" t="0"/>
          <a:stretch/>
        </p:blipFill>
        <p:spPr>
          <a:xfrm>
            <a:off x="851901" y="4297680"/>
            <a:ext cx="3720099" cy="2189800"/>
          </a:xfrm>
          <a:prstGeom prst="rect">
            <a:avLst/>
          </a:prstGeom>
          <a:noFill/>
          <a:ln>
            <a:noFill/>
          </a:ln>
        </p:spPr>
      </p:pic>
      <p:pic>
        <p:nvPicPr>
          <p:cNvPr id="445" name="Google Shape;445;p41"/>
          <p:cNvPicPr preferRelativeResize="0"/>
          <p:nvPr/>
        </p:nvPicPr>
        <p:blipFill rotWithShape="1">
          <a:blip r:embed="rId4">
            <a:alphaModFix/>
          </a:blip>
          <a:srcRect b="0" l="0" r="0" t="0"/>
          <a:stretch/>
        </p:blipFill>
        <p:spPr>
          <a:xfrm>
            <a:off x="5264035" y="3547918"/>
            <a:ext cx="3115195" cy="234026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2"/>
          <p:cNvSpPr txBox="1"/>
          <p:nvPr>
            <p:ph type="title"/>
          </p:nvPr>
        </p:nvSpPr>
        <p:spPr>
          <a:xfrm>
            <a:off x="739832" y="423948"/>
            <a:ext cx="8534170" cy="689957"/>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DOĞAL HAYATI KORUMA VE KÜLTÜREL MİRAS</a:t>
            </a:r>
            <a:endParaRPr/>
          </a:p>
        </p:txBody>
      </p:sp>
      <p:sp>
        <p:nvSpPr>
          <p:cNvPr id="451" name="Google Shape;451;p42"/>
          <p:cNvSpPr txBox="1"/>
          <p:nvPr>
            <p:ph idx="1" type="body"/>
          </p:nvPr>
        </p:nvSpPr>
        <p:spPr>
          <a:xfrm>
            <a:off x="739832" y="1221971"/>
            <a:ext cx="8534169" cy="481939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chemeClr val="accent1"/>
                </a:solidFill>
              </a:rPr>
              <a:t>Aspendos Tiyatrosu</a:t>
            </a:r>
            <a:endParaRPr/>
          </a:p>
          <a:p>
            <a:pPr indent="0" lvl="0" marL="0" rtl="0" algn="l">
              <a:spcBef>
                <a:spcPts val="1000"/>
              </a:spcBef>
              <a:spcAft>
                <a:spcPts val="0"/>
              </a:spcAft>
              <a:buSzPts val="1280"/>
              <a:buNone/>
            </a:pPr>
            <a:r>
              <a:rPr lang="tr-TR" sz="1600">
                <a:solidFill>
                  <a:srgbClr val="B0B0B0"/>
                </a:solidFill>
              </a:rPr>
              <a:t>Aspendos Antalya ile Serik ilçesinde bulunan Belkıs köyünde yer alan antik tiyatrosuyla meşhur antik kenttir. Antik tiyatrolar arasında en iyi şekilde korunmuş açık hava tiyatrosudur. Antonius Piu zamanında yapımına başlanmış, Marcus Aurelius zamanında tamamlanmıştır (138-164). Her yıl binlerce yerli, yabancı turist Aspendos'u gezmektedir. Aspendos; tiyatro, konserler ve etkinlikler için kullanılmaktadır.</a:t>
            </a:r>
            <a:endParaRPr/>
          </a:p>
          <a:p>
            <a:pPr indent="0" lvl="0" marL="0" rtl="0" algn="l">
              <a:spcBef>
                <a:spcPts val="1000"/>
              </a:spcBef>
              <a:spcAft>
                <a:spcPts val="0"/>
              </a:spcAft>
              <a:buSzPts val="1280"/>
              <a:buNone/>
            </a:pPr>
            <a:r>
              <a:rPr lang="tr-TR" sz="1600">
                <a:solidFill>
                  <a:srgbClr val="B0B0B0"/>
                </a:solidFill>
              </a:rPr>
              <a:t>Aspendos, kendinizi eski çağlarda hissetmek için en uygun yer olmakla birlikte, ziyaretinizde eşsiz hikâyesini de öğrenmeye hazır olun..</a:t>
            </a:r>
            <a:endParaRPr/>
          </a:p>
          <a:p>
            <a:pPr indent="0" lvl="0" marL="0" rtl="0" algn="l">
              <a:spcBef>
                <a:spcPts val="1000"/>
              </a:spcBef>
              <a:spcAft>
                <a:spcPts val="0"/>
              </a:spcAft>
              <a:buSzPts val="1280"/>
              <a:buNone/>
            </a:pPr>
            <a:r>
              <a:rPr lang="tr-TR" sz="1600">
                <a:solidFill>
                  <a:srgbClr val="B0B0B0"/>
                </a:solidFill>
              </a:rPr>
              <a:t>Villa Sunflower Hotel’ e mesafesi: 94 km</a:t>
            </a:r>
            <a:endParaRPr sz="1600">
              <a:solidFill>
                <a:srgbClr val="B0B0B0"/>
              </a:solidFill>
            </a:endParaRPr>
          </a:p>
        </p:txBody>
      </p:sp>
      <p:pic>
        <p:nvPicPr>
          <p:cNvPr id="452" name="Google Shape;452;p42"/>
          <p:cNvPicPr preferRelativeResize="0"/>
          <p:nvPr/>
        </p:nvPicPr>
        <p:blipFill rotWithShape="1">
          <a:blip r:embed="rId3">
            <a:alphaModFix/>
          </a:blip>
          <a:srcRect b="0" l="0" r="0" t="0"/>
          <a:stretch/>
        </p:blipFill>
        <p:spPr>
          <a:xfrm>
            <a:off x="739832" y="4007080"/>
            <a:ext cx="7331826" cy="2399174"/>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3"/>
          <p:cNvSpPr txBox="1"/>
          <p:nvPr>
            <p:ph type="title"/>
          </p:nvPr>
        </p:nvSpPr>
        <p:spPr>
          <a:xfrm>
            <a:off x="677334" y="556954"/>
            <a:ext cx="8596668" cy="831271"/>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DOĞAL HAYATI KORUMA VE KÜLTÜREL MİRAS</a:t>
            </a:r>
            <a:endParaRPr/>
          </a:p>
        </p:txBody>
      </p:sp>
      <p:sp>
        <p:nvSpPr>
          <p:cNvPr id="458" name="Google Shape;458;p43"/>
          <p:cNvSpPr txBox="1"/>
          <p:nvPr>
            <p:ph idx="1" type="body"/>
          </p:nvPr>
        </p:nvSpPr>
        <p:spPr>
          <a:xfrm>
            <a:off x="677334" y="1463041"/>
            <a:ext cx="8596668" cy="457832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chemeClr val="accent1"/>
                </a:solidFill>
              </a:rPr>
              <a:t>Side Antik Kenti</a:t>
            </a:r>
            <a:endParaRPr/>
          </a:p>
          <a:p>
            <a:pPr indent="0" lvl="0" marL="0" rtl="0" algn="l">
              <a:spcBef>
                <a:spcPts val="1000"/>
              </a:spcBef>
              <a:spcAft>
                <a:spcPts val="0"/>
              </a:spcAft>
              <a:buSzPts val="1360"/>
              <a:buNone/>
            </a:pPr>
            <a:r>
              <a:rPr lang="tr-TR" sz="1700">
                <a:solidFill>
                  <a:srgbClr val="B0B0B0"/>
                </a:solidFill>
              </a:rPr>
              <a:t>Adımınızı attığınız ilk andan itibaren kendinizi insanlık tarihinin en eski dönemlerine yolculuğa çıkmış gibi hissedeceğiniz Side Antik Kenti; Lidyalılardan Perslere, Büyük İskender’den, Helen krallıklarına ve Romalılara kadar pek çok uygarlığa ev sahipliği yapmıştır. Side’ nin tarihi M.Ö. VII. Yüzyıla kadar dayanmakta olup, Yunan, Roma, Bizans dönemlerinin yapısal özelliklerini gözler önüne sermektedir.</a:t>
            </a:r>
            <a:endParaRPr/>
          </a:p>
          <a:p>
            <a:pPr indent="0" lvl="0" marL="0" rtl="0" algn="l">
              <a:spcBef>
                <a:spcPts val="1000"/>
              </a:spcBef>
              <a:spcAft>
                <a:spcPts val="0"/>
              </a:spcAft>
              <a:buSzPts val="1360"/>
              <a:buNone/>
            </a:pPr>
            <a:r>
              <a:rPr lang="tr-TR" sz="1700">
                <a:solidFill>
                  <a:srgbClr val="B0B0B0"/>
                </a:solidFill>
              </a:rPr>
              <a:t>Özellikle tarihin içinde yaşamak istiyorsanız Side tam size göre! Tarihi Tiyatrosu, hemen kumsalın yanında uzanan tarihi kalıntıları, Apollon Tapınağı, Büyükİhtişamlı Kent Kapısı, Hamamları, Agorası, Eski Evleri ve müzesi ile size tarihi en ince ayrıntılarına kadar yaşatacaktır.</a:t>
            </a:r>
            <a:endParaRPr sz="1700">
              <a:solidFill>
                <a:srgbClr val="B0B0B0"/>
              </a:solidFill>
            </a:endParaRPr>
          </a:p>
        </p:txBody>
      </p:sp>
      <p:pic>
        <p:nvPicPr>
          <p:cNvPr id="459" name="Google Shape;459;p43"/>
          <p:cNvPicPr preferRelativeResize="0"/>
          <p:nvPr/>
        </p:nvPicPr>
        <p:blipFill rotWithShape="1">
          <a:blip r:embed="rId3">
            <a:alphaModFix/>
          </a:blip>
          <a:srcRect b="0" l="0" r="0" t="0"/>
          <a:stretch/>
        </p:blipFill>
        <p:spPr>
          <a:xfrm>
            <a:off x="795598" y="4563688"/>
            <a:ext cx="4250227" cy="2036618"/>
          </a:xfrm>
          <a:prstGeom prst="rect">
            <a:avLst/>
          </a:prstGeom>
          <a:noFill/>
          <a:ln>
            <a:noFill/>
          </a:ln>
        </p:spPr>
      </p:pic>
      <p:pic>
        <p:nvPicPr>
          <p:cNvPr id="460" name="Google Shape;460;p43"/>
          <p:cNvPicPr preferRelativeResize="0"/>
          <p:nvPr/>
        </p:nvPicPr>
        <p:blipFill rotWithShape="1">
          <a:blip r:embed="rId4">
            <a:alphaModFix/>
          </a:blip>
          <a:srcRect b="0" l="0" r="0" t="0"/>
          <a:stretch/>
        </p:blipFill>
        <p:spPr>
          <a:xfrm>
            <a:off x="5258627" y="4291713"/>
            <a:ext cx="3378297" cy="1749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4"/>
          <p:cNvSpPr txBox="1"/>
          <p:nvPr>
            <p:ph type="title"/>
          </p:nvPr>
        </p:nvSpPr>
        <p:spPr>
          <a:xfrm>
            <a:off x="615142" y="532015"/>
            <a:ext cx="8658860" cy="83958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200"/>
              <a:buFont typeface="Trebuchet MS"/>
              <a:buNone/>
            </a:pPr>
            <a:r>
              <a:rPr lang="tr-TR" sz="3200"/>
              <a:t>DOĞAL HAYATI KORUMA VE KÜLTÜREL MİRAS</a:t>
            </a:r>
            <a:endParaRPr/>
          </a:p>
        </p:txBody>
      </p:sp>
      <p:sp>
        <p:nvSpPr>
          <p:cNvPr id="466" name="Google Shape;466;p44"/>
          <p:cNvSpPr txBox="1"/>
          <p:nvPr>
            <p:ph idx="1" type="body"/>
          </p:nvPr>
        </p:nvSpPr>
        <p:spPr>
          <a:xfrm>
            <a:off x="739834" y="1263535"/>
            <a:ext cx="8534168" cy="477782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280"/>
              <a:buNone/>
            </a:pPr>
            <a:r>
              <a:rPr lang="tr-TR" sz="1600">
                <a:solidFill>
                  <a:srgbClr val="B0B0B0"/>
                </a:solidFill>
              </a:rPr>
              <a:t>Antalya’nın Manavgat ilçesinde yer alan antik kent; tarihi kalıntılarla dolu denizi ve altın gibi plajları ile tarih ve doğayı bir arada sunmaktadır. Ayrıca bölgedeki kalıntı ve batıklara dalış yapma şansına sahip olacak, yeryüzündeki en eşsiz gün batımına tanıklık edeceksiniz. Apollon Tapınağı’nın hemen üzerinden batan Akdeniz güneşi özellikle fotoğraf tutkunlarına görsel bir şölen sunacaktır.</a:t>
            </a:r>
            <a:endParaRPr/>
          </a:p>
          <a:p>
            <a:pPr indent="0" lvl="0" marL="0" rtl="0" algn="l">
              <a:spcBef>
                <a:spcPts val="1000"/>
              </a:spcBef>
              <a:spcAft>
                <a:spcPts val="0"/>
              </a:spcAft>
              <a:buSzPts val="1280"/>
              <a:buNone/>
            </a:pPr>
            <a:r>
              <a:rPr lang="tr-TR" sz="1600">
                <a:solidFill>
                  <a:srgbClr val="B0B0B0"/>
                </a:solidFill>
              </a:rPr>
              <a:t>Villa Sunflower Hotel’ mesafesi: 65 km.</a:t>
            </a:r>
            <a:endParaRPr/>
          </a:p>
          <a:p>
            <a:pPr indent="0" lvl="0" marL="0" rtl="0" algn="l">
              <a:spcBef>
                <a:spcPts val="1000"/>
              </a:spcBef>
              <a:spcAft>
                <a:spcPts val="0"/>
              </a:spcAft>
              <a:buSzPts val="1440"/>
              <a:buNone/>
            </a:pPr>
            <a:r>
              <a:t/>
            </a:r>
            <a:endParaRPr/>
          </a:p>
        </p:txBody>
      </p:sp>
      <p:pic>
        <p:nvPicPr>
          <p:cNvPr id="467" name="Google Shape;467;p44"/>
          <p:cNvPicPr preferRelativeResize="0"/>
          <p:nvPr/>
        </p:nvPicPr>
        <p:blipFill rotWithShape="1">
          <a:blip r:embed="rId3">
            <a:alphaModFix/>
          </a:blip>
          <a:srcRect b="0" l="0" r="0" t="0"/>
          <a:stretch/>
        </p:blipFill>
        <p:spPr>
          <a:xfrm>
            <a:off x="1028353" y="3266902"/>
            <a:ext cx="6336723" cy="310380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5"/>
          <p:cNvSpPr txBox="1"/>
          <p:nvPr>
            <p:ph type="title"/>
          </p:nvPr>
        </p:nvSpPr>
        <p:spPr>
          <a:xfrm>
            <a:off x="473825" y="440576"/>
            <a:ext cx="8800178" cy="623453"/>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DOĞAL HAYATI KORUMA VE KÜLTÜREL MİRAS</a:t>
            </a:r>
            <a:endParaRPr/>
          </a:p>
        </p:txBody>
      </p:sp>
      <p:sp>
        <p:nvSpPr>
          <p:cNvPr id="473" name="Google Shape;473;p45"/>
          <p:cNvSpPr txBox="1"/>
          <p:nvPr>
            <p:ph idx="1" type="body"/>
          </p:nvPr>
        </p:nvSpPr>
        <p:spPr>
          <a:xfrm>
            <a:off x="673330" y="1502569"/>
            <a:ext cx="8869680" cy="4711326"/>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spcBef>
                <a:spcPts val="0"/>
              </a:spcBef>
              <a:spcAft>
                <a:spcPts val="0"/>
              </a:spcAft>
              <a:buSzPct val="80000"/>
              <a:buNone/>
            </a:pPr>
            <a:r>
              <a:rPr lang="tr-TR" sz="2000">
                <a:solidFill>
                  <a:schemeClr val="accent1"/>
                </a:solidFill>
              </a:rPr>
              <a:t>Düden Şelalesi</a:t>
            </a:r>
            <a:endParaRPr/>
          </a:p>
          <a:p>
            <a:pPr indent="0" lvl="0" marL="0" rtl="0" algn="l">
              <a:spcBef>
                <a:spcPts val="1000"/>
              </a:spcBef>
              <a:spcAft>
                <a:spcPts val="0"/>
              </a:spcAft>
              <a:buSzPct val="79999"/>
              <a:buNone/>
            </a:pPr>
            <a:r>
              <a:rPr lang="tr-TR">
                <a:solidFill>
                  <a:srgbClr val="757575"/>
                </a:solidFill>
              </a:rPr>
              <a:t>Toros Dağlarından doğan ve 15 metre yükseklikten dökülen Düden’e giriş ücretlidir.</a:t>
            </a:r>
            <a:endParaRPr/>
          </a:p>
          <a:p>
            <a:pPr indent="0" lvl="0" marL="0" rtl="0" algn="l">
              <a:spcBef>
                <a:spcPts val="1000"/>
              </a:spcBef>
              <a:spcAft>
                <a:spcPts val="0"/>
              </a:spcAft>
              <a:buSzPct val="79999"/>
              <a:buNone/>
            </a:pPr>
            <a:r>
              <a:rPr lang="tr-TR">
                <a:solidFill>
                  <a:srgbClr val="757575"/>
                </a:solidFill>
              </a:rPr>
              <a:t> Şelalenin etrafı zengin bitki örtüsüyle göz doldururken insanların buradan daha fazla</a:t>
            </a:r>
            <a:endParaRPr/>
          </a:p>
          <a:p>
            <a:pPr indent="0" lvl="0" marL="0" rtl="0" algn="l">
              <a:spcBef>
                <a:spcPts val="1000"/>
              </a:spcBef>
              <a:spcAft>
                <a:spcPts val="0"/>
              </a:spcAft>
              <a:buSzPct val="79999"/>
              <a:buNone/>
            </a:pPr>
            <a:r>
              <a:rPr lang="tr-TR">
                <a:solidFill>
                  <a:srgbClr val="757575"/>
                </a:solidFill>
              </a:rPr>
              <a:t>keyif alabilmeleri için birçok piknik alanına da sahiptir. Ücretsiz masalarda,</a:t>
            </a:r>
            <a:endParaRPr/>
          </a:p>
          <a:p>
            <a:pPr indent="0" lvl="0" marL="0" rtl="0" algn="l">
              <a:spcBef>
                <a:spcPts val="1000"/>
              </a:spcBef>
              <a:spcAft>
                <a:spcPts val="0"/>
              </a:spcAft>
              <a:buSzPct val="79999"/>
              <a:buNone/>
            </a:pPr>
            <a:r>
              <a:rPr lang="tr-TR">
                <a:solidFill>
                  <a:srgbClr val="757575"/>
                </a:solidFill>
              </a:rPr>
              <a:t>yanınızda getirdiğiniz yiyecekleri keyifli manzara eşliğinde, doğanın ve</a:t>
            </a:r>
            <a:endParaRPr/>
          </a:p>
          <a:p>
            <a:pPr indent="0" lvl="0" marL="0" rtl="0" algn="l">
              <a:spcBef>
                <a:spcPts val="1000"/>
              </a:spcBef>
              <a:spcAft>
                <a:spcPts val="0"/>
              </a:spcAft>
              <a:buSzPct val="79999"/>
              <a:buNone/>
            </a:pPr>
            <a:r>
              <a:rPr lang="tr-TR">
                <a:solidFill>
                  <a:srgbClr val="757575"/>
                </a:solidFill>
              </a:rPr>
              <a:t>suyun sesini dinleyerek mini bir piknik yapabilirsiniz. Kalabalıkla</a:t>
            </a:r>
            <a:endParaRPr/>
          </a:p>
          <a:p>
            <a:pPr indent="0" lvl="0" marL="0" rtl="0" algn="l">
              <a:spcBef>
                <a:spcPts val="1000"/>
              </a:spcBef>
              <a:spcAft>
                <a:spcPts val="0"/>
              </a:spcAft>
              <a:buSzPct val="79999"/>
              <a:buNone/>
            </a:pPr>
            <a:r>
              <a:rPr lang="tr-TR">
                <a:solidFill>
                  <a:srgbClr val="757575"/>
                </a:solidFill>
              </a:rPr>
              <a:t>karşılaşmamak için hafta sonu yerine hafta içi ziyaret etmek sizin için çok</a:t>
            </a:r>
            <a:endParaRPr/>
          </a:p>
          <a:p>
            <a:pPr indent="0" lvl="0" marL="0" rtl="0" algn="l">
              <a:spcBef>
                <a:spcPts val="1000"/>
              </a:spcBef>
              <a:spcAft>
                <a:spcPts val="0"/>
              </a:spcAft>
              <a:buSzPct val="79999"/>
              <a:buNone/>
            </a:pPr>
            <a:r>
              <a:rPr lang="tr-TR">
                <a:solidFill>
                  <a:srgbClr val="757575"/>
                </a:solidFill>
              </a:rPr>
              <a:t>daha keyifli bir opsiyon olabilir. Merdivenli yolları ile insanların buradan</a:t>
            </a:r>
            <a:endParaRPr/>
          </a:p>
          <a:p>
            <a:pPr indent="0" lvl="0" marL="0" rtl="0" algn="l">
              <a:spcBef>
                <a:spcPts val="1000"/>
              </a:spcBef>
              <a:spcAft>
                <a:spcPts val="0"/>
              </a:spcAft>
              <a:buSzPct val="79999"/>
              <a:buNone/>
            </a:pPr>
            <a:r>
              <a:rPr lang="tr-TR">
                <a:solidFill>
                  <a:srgbClr val="757575"/>
                </a:solidFill>
              </a:rPr>
              <a:t>daha fazla keyif alabilmeleri ve nehir boyunca gezinti yapabilmeleri için</a:t>
            </a:r>
            <a:endParaRPr/>
          </a:p>
          <a:p>
            <a:pPr indent="0" lvl="0" marL="0" rtl="0" algn="l">
              <a:spcBef>
                <a:spcPts val="1000"/>
              </a:spcBef>
              <a:spcAft>
                <a:spcPts val="0"/>
              </a:spcAft>
              <a:buSzPct val="79999"/>
              <a:buNone/>
            </a:pPr>
            <a:r>
              <a:rPr lang="tr-TR">
                <a:solidFill>
                  <a:srgbClr val="757575"/>
                </a:solidFill>
              </a:rPr>
              <a:t>yürüyüş yolları mevcuttur.</a:t>
            </a:r>
            <a:endParaRPr>
              <a:solidFill>
                <a:srgbClr val="757575"/>
              </a:solidFill>
            </a:endParaRPr>
          </a:p>
          <a:p>
            <a:pPr indent="0" lvl="0" marL="0" rtl="0" algn="l">
              <a:spcBef>
                <a:spcPts val="1000"/>
              </a:spcBef>
              <a:spcAft>
                <a:spcPts val="0"/>
              </a:spcAft>
              <a:buSzPct val="79999"/>
              <a:buNone/>
            </a:pPr>
            <a:r>
              <a:rPr lang="tr-TR">
                <a:solidFill>
                  <a:srgbClr val="757575"/>
                </a:solidFill>
              </a:rPr>
              <a:t>Düden şelalesinin yüksekten dökülen suyunun arkasına da geçiş</a:t>
            </a:r>
            <a:endParaRPr/>
          </a:p>
          <a:p>
            <a:pPr indent="0" lvl="0" marL="0" rtl="0" algn="l">
              <a:spcBef>
                <a:spcPts val="1000"/>
              </a:spcBef>
              <a:spcAft>
                <a:spcPts val="0"/>
              </a:spcAft>
              <a:buSzPct val="79999"/>
              <a:buNone/>
            </a:pPr>
            <a:r>
              <a:rPr lang="tr-TR">
                <a:solidFill>
                  <a:srgbClr val="757575"/>
                </a:solidFill>
              </a:rPr>
              <a:t>mümkündür. Burda çok geniş bir mağara vardır ve bu mağaradan şelaleyi</a:t>
            </a:r>
            <a:endParaRPr/>
          </a:p>
          <a:p>
            <a:pPr indent="0" lvl="0" marL="0" rtl="0" algn="l">
              <a:spcBef>
                <a:spcPts val="1000"/>
              </a:spcBef>
              <a:spcAft>
                <a:spcPts val="0"/>
              </a:spcAft>
              <a:buSzPct val="79999"/>
              <a:buNone/>
            </a:pPr>
            <a:r>
              <a:rPr lang="tr-TR">
                <a:solidFill>
                  <a:srgbClr val="757575"/>
                </a:solidFill>
              </a:rPr>
              <a:t>farklı açıdan görmek inanılmaz büyüleyici bir deneyim olacaktır. Türkiye’de</a:t>
            </a:r>
            <a:endParaRPr/>
          </a:p>
          <a:p>
            <a:pPr indent="0" lvl="0" marL="0" rtl="0" algn="l">
              <a:spcBef>
                <a:spcPts val="1000"/>
              </a:spcBef>
              <a:spcAft>
                <a:spcPts val="0"/>
              </a:spcAft>
              <a:buSzPct val="79999"/>
              <a:buNone/>
            </a:pPr>
            <a:r>
              <a:rPr lang="tr-TR">
                <a:solidFill>
                  <a:srgbClr val="757575"/>
                </a:solidFill>
              </a:rPr>
              <a:t>Düden’den başka hiçbir şelalenin arkasından gürültüyle akan suyu izleme</a:t>
            </a:r>
            <a:endParaRPr/>
          </a:p>
          <a:p>
            <a:pPr indent="0" lvl="0" marL="0" rtl="0" algn="l">
              <a:spcBef>
                <a:spcPts val="1000"/>
              </a:spcBef>
              <a:spcAft>
                <a:spcPts val="0"/>
              </a:spcAft>
              <a:buSzPct val="79999"/>
              <a:buNone/>
            </a:pPr>
            <a:r>
              <a:rPr lang="tr-TR">
                <a:solidFill>
                  <a:srgbClr val="757575"/>
                </a:solidFill>
              </a:rPr>
              <a:t>imkanı yoktur. 40 metre uzunluğundaki bu mağaraya giderseniz dilek</a:t>
            </a:r>
            <a:endParaRPr/>
          </a:p>
          <a:p>
            <a:pPr indent="0" lvl="0" marL="0" rtl="0" algn="l">
              <a:spcBef>
                <a:spcPts val="1000"/>
              </a:spcBef>
              <a:spcAft>
                <a:spcPts val="0"/>
              </a:spcAft>
              <a:buSzPct val="79999"/>
              <a:buNone/>
            </a:pPr>
            <a:r>
              <a:rPr lang="tr-TR">
                <a:solidFill>
                  <a:srgbClr val="757575"/>
                </a:solidFill>
              </a:rPr>
              <a:t>kuyusunda dilek tutmayı da unutmayın.</a:t>
            </a:r>
            <a:endParaRPr/>
          </a:p>
          <a:p>
            <a:pPr indent="0" lvl="0" marL="0" rtl="0" algn="l">
              <a:spcBef>
                <a:spcPts val="1000"/>
              </a:spcBef>
              <a:spcAft>
                <a:spcPts val="0"/>
              </a:spcAft>
              <a:buSzPct val="79999"/>
              <a:buNone/>
            </a:pPr>
            <a:r>
              <a:rPr lang="tr-TR">
                <a:solidFill>
                  <a:srgbClr val="757575"/>
                </a:solidFill>
              </a:rPr>
              <a:t>Düden, 10 km boyunca Antalya’ nın yer altından akarak, büyüleyici bir görsel</a:t>
            </a:r>
            <a:endParaRPr/>
          </a:p>
          <a:p>
            <a:pPr indent="0" lvl="0" marL="0" rtl="0" algn="l">
              <a:spcBef>
                <a:spcPts val="1000"/>
              </a:spcBef>
              <a:spcAft>
                <a:spcPts val="0"/>
              </a:spcAft>
              <a:buSzPct val="79999"/>
              <a:buNone/>
            </a:pPr>
            <a:r>
              <a:rPr lang="tr-TR">
                <a:solidFill>
                  <a:srgbClr val="757575"/>
                </a:solidFill>
              </a:rPr>
              <a:t>şölen sunarak Lara’dan Akdenize dökülmektedir. Bu nokta Villa Sunflower Hotel’</a:t>
            </a:r>
            <a:endParaRPr/>
          </a:p>
          <a:p>
            <a:pPr indent="0" lvl="0" marL="0" rtl="0" algn="l">
              <a:spcBef>
                <a:spcPts val="1000"/>
              </a:spcBef>
              <a:spcAft>
                <a:spcPts val="0"/>
              </a:spcAft>
              <a:buSzPct val="79999"/>
              <a:buNone/>
            </a:pPr>
            <a:r>
              <a:rPr lang="tr-TR">
                <a:solidFill>
                  <a:srgbClr val="757575"/>
                </a:solidFill>
              </a:rPr>
              <a:t>e  133 km mesafededir.</a:t>
            </a:r>
            <a:endParaRPr>
              <a:solidFill>
                <a:srgbClr val="757575"/>
              </a:solidFill>
            </a:endParaRPr>
          </a:p>
        </p:txBody>
      </p:sp>
      <p:pic>
        <p:nvPicPr>
          <p:cNvPr id="474" name="Google Shape;474;p45"/>
          <p:cNvPicPr preferRelativeResize="0"/>
          <p:nvPr/>
        </p:nvPicPr>
        <p:blipFill rotWithShape="1">
          <a:blip r:embed="rId3">
            <a:alphaModFix/>
          </a:blip>
          <a:srcRect b="0" l="0" r="0" t="0"/>
          <a:stretch/>
        </p:blipFill>
        <p:spPr>
          <a:xfrm>
            <a:off x="6026727" y="1514994"/>
            <a:ext cx="3516283" cy="2799311"/>
          </a:xfrm>
          <a:prstGeom prst="rect">
            <a:avLst/>
          </a:prstGeom>
          <a:noFill/>
          <a:ln>
            <a:noFill/>
          </a:ln>
        </p:spPr>
      </p:pic>
      <p:pic>
        <p:nvPicPr>
          <p:cNvPr id="475" name="Google Shape;475;p45"/>
          <p:cNvPicPr preferRelativeResize="0"/>
          <p:nvPr/>
        </p:nvPicPr>
        <p:blipFill rotWithShape="1">
          <a:blip r:embed="rId4">
            <a:alphaModFix/>
          </a:blip>
          <a:srcRect b="0" l="0" r="0" t="0"/>
          <a:stretch/>
        </p:blipFill>
        <p:spPr>
          <a:xfrm>
            <a:off x="5600354" y="4752845"/>
            <a:ext cx="2587681" cy="1473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6"/>
          <p:cNvSpPr txBox="1"/>
          <p:nvPr>
            <p:ph type="title"/>
          </p:nvPr>
        </p:nvSpPr>
        <p:spPr>
          <a:xfrm>
            <a:off x="556953" y="615142"/>
            <a:ext cx="3974909" cy="1263534"/>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accent1"/>
              </a:buClr>
              <a:buSzPts val="2400"/>
              <a:buFont typeface="Trebuchet MS"/>
              <a:buNone/>
            </a:pPr>
            <a:r>
              <a:rPr lang="tr-TR" sz="2400"/>
              <a:t>DOĞAL HAYATI KORUMA VE KÜLTÜREL MİRAS</a:t>
            </a:r>
            <a:endParaRPr/>
          </a:p>
        </p:txBody>
      </p:sp>
      <p:sp>
        <p:nvSpPr>
          <p:cNvPr id="481" name="Google Shape;481;p46"/>
          <p:cNvSpPr txBox="1"/>
          <p:nvPr>
            <p:ph idx="2" type="body"/>
          </p:nvPr>
        </p:nvSpPr>
        <p:spPr>
          <a:xfrm>
            <a:off x="556953" y="2302625"/>
            <a:ext cx="3974909" cy="30588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120"/>
              <a:buNone/>
            </a:pPr>
            <a:r>
              <a:rPr lang="tr-TR">
                <a:solidFill>
                  <a:srgbClr val="B0B0B0"/>
                </a:solidFill>
              </a:rPr>
              <a:t>Villa Sunflower Hotel olarak çevre etkinlikleri ve doğal hayatı koruma ile ilgili tüm etkinlikleri takip eder ,elimizden geldiğince destekleriz .Çalışma arkadaşlarımıza da bununla ilgili bilgilendirme yaparak farkındalıklarını artırmayı hedefleriz .</a:t>
            </a:r>
            <a:endParaRPr/>
          </a:p>
          <a:p>
            <a:pPr indent="0" lvl="0" marL="0" rtl="0" algn="l">
              <a:spcBef>
                <a:spcPts val="1000"/>
              </a:spcBef>
              <a:spcAft>
                <a:spcPts val="0"/>
              </a:spcAft>
              <a:buSzPts val="1120"/>
              <a:buNone/>
            </a:pPr>
            <a:r>
              <a:t/>
            </a:r>
            <a:endParaRPr>
              <a:solidFill>
                <a:srgbClr val="B0B0B0"/>
              </a:solidFill>
            </a:endParaRPr>
          </a:p>
          <a:p>
            <a:pPr indent="0" lvl="0" marL="0" rtl="0" algn="l">
              <a:spcBef>
                <a:spcPts val="1000"/>
              </a:spcBef>
              <a:spcAft>
                <a:spcPts val="0"/>
              </a:spcAft>
              <a:buSzPts val="1120"/>
              <a:buNone/>
            </a:pPr>
            <a:r>
              <a:rPr lang="tr-TR">
                <a:solidFill>
                  <a:srgbClr val="B0B0B0"/>
                </a:solidFill>
              </a:rPr>
              <a:t>Kültürel ve Doğal Mirası Koruma ile ilgili farkındalığı artırmak için tesisimiz adına Tema Vakfına Çanakkale bölgesindeki ağaçlandırma çalışmalarında destekte bulunulmuştur. </a:t>
            </a:r>
            <a:endParaRPr/>
          </a:p>
          <a:p>
            <a:pPr indent="0" lvl="0" marL="0" rtl="0" algn="l">
              <a:spcBef>
                <a:spcPts val="1000"/>
              </a:spcBef>
              <a:spcAft>
                <a:spcPts val="0"/>
              </a:spcAft>
              <a:buSzPts val="1120"/>
              <a:buNone/>
            </a:pPr>
            <a:r>
              <a:t/>
            </a:r>
            <a:endParaRPr/>
          </a:p>
        </p:txBody>
      </p:sp>
      <p:pic>
        <p:nvPicPr>
          <p:cNvPr id="482" name="Google Shape;482;p46"/>
          <p:cNvPicPr preferRelativeResize="0"/>
          <p:nvPr/>
        </p:nvPicPr>
        <p:blipFill rotWithShape="1">
          <a:blip r:embed="rId3">
            <a:alphaModFix/>
          </a:blip>
          <a:srcRect b="0" l="0" r="0" t="0"/>
          <a:stretch/>
        </p:blipFill>
        <p:spPr>
          <a:xfrm>
            <a:off x="4693957" y="507693"/>
            <a:ext cx="4537323" cy="512671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7"/>
          <p:cNvSpPr txBox="1"/>
          <p:nvPr>
            <p:ph type="title"/>
          </p:nvPr>
        </p:nvSpPr>
        <p:spPr>
          <a:xfrm>
            <a:off x="615141" y="91439"/>
            <a:ext cx="8729518" cy="125522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06 BÖLÜM </a:t>
            </a:r>
            <a:br>
              <a:rPr lang="tr-TR"/>
            </a:br>
            <a:r>
              <a:rPr lang="tr-TR"/>
              <a:t>YÖRESEL LEZZETLER</a:t>
            </a:r>
            <a:endParaRPr/>
          </a:p>
        </p:txBody>
      </p:sp>
      <p:sp>
        <p:nvSpPr>
          <p:cNvPr id="488" name="Google Shape;488;p47"/>
          <p:cNvSpPr txBox="1"/>
          <p:nvPr>
            <p:ph idx="1" type="body"/>
          </p:nvPr>
        </p:nvSpPr>
        <p:spPr>
          <a:xfrm>
            <a:off x="544482" y="1762297"/>
            <a:ext cx="8800177" cy="448887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p:txBody>
      </p:sp>
      <p:pic>
        <p:nvPicPr>
          <p:cNvPr id="489" name="Google Shape;489;p47"/>
          <p:cNvPicPr preferRelativeResize="0"/>
          <p:nvPr/>
        </p:nvPicPr>
        <p:blipFill rotWithShape="1">
          <a:blip r:embed="rId3">
            <a:alphaModFix/>
          </a:blip>
          <a:srcRect b="0" l="0" r="0" t="0"/>
          <a:stretch/>
        </p:blipFill>
        <p:spPr>
          <a:xfrm>
            <a:off x="5368518" y="783015"/>
            <a:ext cx="3770278" cy="1860531"/>
          </a:xfrm>
          <a:prstGeom prst="rect">
            <a:avLst/>
          </a:prstGeom>
          <a:noFill/>
          <a:ln>
            <a:noFill/>
          </a:ln>
        </p:spPr>
      </p:pic>
      <p:pic>
        <p:nvPicPr>
          <p:cNvPr id="490" name="Google Shape;490;p47"/>
          <p:cNvPicPr preferRelativeResize="0"/>
          <p:nvPr/>
        </p:nvPicPr>
        <p:blipFill rotWithShape="1">
          <a:blip r:embed="rId4">
            <a:alphaModFix/>
          </a:blip>
          <a:srcRect b="0" l="0" r="0" t="0"/>
          <a:stretch/>
        </p:blipFill>
        <p:spPr>
          <a:xfrm>
            <a:off x="702624" y="4158362"/>
            <a:ext cx="4815523" cy="2274304"/>
          </a:xfrm>
          <a:prstGeom prst="rect">
            <a:avLst/>
          </a:prstGeom>
          <a:noFill/>
          <a:ln>
            <a:noFill/>
          </a:ln>
        </p:spPr>
      </p:pic>
      <p:pic>
        <p:nvPicPr>
          <p:cNvPr id="491" name="Google Shape;491;p47"/>
          <p:cNvPicPr preferRelativeResize="0"/>
          <p:nvPr/>
        </p:nvPicPr>
        <p:blipFill rotWithShape="1">
          <a:blip r:embed="rId5">
            <a:alphaModFix/>
          </a:blip>
          <a:srcRect b="0" l="0" r="0" t="0"/>
          <a:stretch/>
        </p:blipFill>
        <p:spPr>
          <a:xfrm>
            <a:off x="947834" y="1554479"/>
            <a:ext cx="3421470" cy="2282435"/>
          </a:xfrm>
          <a:prstGeom prst="rect">
            <a:avLst/>
          </a:prstGeom>
          <a:noFill/>
          <a:ln>
            <a:noFill/>
          </a:ln>
        </p:spPr>
      </p:pic>
      <p:pic>
        <p:nvPicPr>
          <p:cNvPr id="492" name="Google Shape;492;p47"/>
          <p:cNvPicPr preferRelativeResize="0"/>
          <p:nvPr/>
        </p:nvPicPr>
        <p:blipFill rotWithShape="1">
          <a:blip r:embed="rId6">
            <a:alphaModFix/>
          </a:blip>
          <a:srcRect b="0" l="0" r="0" t="0"/>
          <a:stretch/>
        </p:blipFill>
        <p:spPr>
          <a:xfrm>
            <a:off x="5982911" y="3286426"/>
            <a:ext cx="3361748" cy="223150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8"/>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spcBef>
                <a:spcPts val="0"/>
              </a:spcBef>
              <a:spcAft>
                <a:spcPts val="0"/>
              </a:spcAft>
              <a:buSzPct val="79999"/>
              <a:buNone/>
            </a:pPr>
            <a:r>
              <a:rPr lang="tr-TR">
                <a:solidFill>
                  <a:schemeClr val="accent1"/>
                </a:solidFill>
              </a:rPr>
              <a:t>Antalya Piyazı</a:t>
            </a:r>
            <a:endParaRPr/>
          </a:p>
          <a:p>
            <a:pPr indent="0" lvl="0" marL="0" rtl="0" algn="l">
              <a:spcBef>
                <a:spcPts val="1000"/>
              </a:spcBef>
              <a:spcAft>
                <a:spcPts val="0"/>
              </a:spcAft>
              <a:buSzPct val="79999"/>
              <a:buNone/>
            </a:pPr>
            <a:r>
              <a:t/>
            </a:r>
            <a:endParaRPr>
              <a:solidFill>
                <a:schemeClr val="accent1"/>
              </a:solidFill>
            </a:endParaRPr>
          </a:p>
          <a:p>
            <a:pPr indent="0" lvl="0" marL="0" rtl="0" algn="l">
              <a:spcBef>
                <a:spcPts val="1000"/>
              </a:spcBef>
              <a:spcAft>
                <a:spcPts val="0"/>
              </a:spcAft>
              <a:buSzPct val="79999"/>
              <a:buNone/>
            </a:pPr>
            <a:r>
              <a:rPr lang="tr-TR">
                <a:solidFill>
                  <a:srgbClr val="B0B0B0"/>
                </a:solidFill>
              </a:rPr>
              <a:t>Antalya usulü piyaz, yaklaşık yüz yıla yakın geçmişi ile il sınırlarını aşan</a:t>
            </a:r>
            <a:endParaRPr/>
          </a:p>
          <a:p>
            <a:pPr indent="0" lvl="0" marL="0" rtl="0" algn="l">
              <a:spcBef>
                <a:spcPts val="1000"/>
              </a:spcBef>
              <a:spcAft>
                <a:spcPts val="0"/>
              </a:spcAft>
              <a:buSzPct val="79999"/>
              <a:buNone/>
            </a:pPr>
            <a:r>
              <a:rPr lang="tr-TR">
                <a:solidFill>
                  <a:srgbClr val="B0B0B0"/>
                </a:solidFill>
              </a:rPr>
              <a:t>bir üne sahip olmuştur. Antalya'da geliştirilen ve ünlenen piyaz, yapım</a:t>
            </a:r>
            <a:endParaRPr/>
          </a:p>
          <a:p>
            <a:pPr indent="0" lvl="0" marL="0" rtl="0" algn="l">
              <a:spcBef>
                <a:spcPts val="1000"/>
              </a:spcBef>
              <a:spcAft>
                <a:spcPts val="0"/>
              </a:spcAft>
              <a:buSzPct val="79999"/>
              <a:buNone/>
            </a:pPr>
            <a:r>
              <a:rPr lang="tr-TR">
                <a:solidFill>
                  <a:srgbClr val="B0B0B0"/>
                </a:solidFill>
              </a:rPr>
              <a:t>tekniği ile kente uğrayan yerli ve yabancı misafirlerin tadına bakmadan</a:t>
            </a:r>
            <a:endParaRPr/>
          </a:p>
          <a:p>
            <a:pPr indent="0" lvl="0" marL="0" rtl="0" algn="l">
              <a:spcBef>
                <a:spcPts val="1000"/>
              </a:spcBef>
              <a:spcAft>
                <a:spcPts val="0"/>
              </a:spcAft>
              <a:buSzPct val="79999"/>
              <a:buNone/>
            </a:pPr>
            <a:r>
              <a:rPr lang="tr-TR">
                <a:solidFill>
                  <a:srgbClr val="B0B0B0"/>
                </a:solidFill>
              </a:rPr>
              <a:t>gitmediği bir yöresel ürün haline gelmiştir.</a:t>
            </a:r>
            <a:endParaRPr/>
          </a:p>
          <a:p>
            <a:pPr indent="0" lvl="0" marL="0" rtl="0" algn="l">
              <a:spcBef>
                <a:spcPts val="1000"/>
              </a:spcBef>
              <a:spcAft>
                <a:spcPts val="0"/>
              </a:spcAft>
              <a:buSzPct val="79999"/>
              <a:buNone/>
            </a:pPr>
            <a:r>
              <a:rPr lang="tr-TR">
                <a:solidFill>
                  <a:srgbClr val="B0B0B0"/>
                </a:solidFill>
              </a:rPr>
              <a:t>Antalya piyazı, tarator soslu bir fasulye yemeğidir. Başka yörelerde</a:t>
            </a:r>
            <a:endParaRPr/>
          </a:p>
          <a:p>
            <a:pPr indent="0" lvl="0" marL="0" rtl="0" algn="l">
              <a:spcBef>
                <a:spcPts val="1000"/>
              </a:spcBef>
              <a:spcAft>
                <a:spcPts val="0"/>
              </a:spcAft>
              <a:buSzPct val="79999"/>
              <a:buNone/>
            </a:pPr>
            <a:r>
              <a:rPr lang="tr-TR">
                <a:solidFill>
                  <a:srgbClr val="B0B0B0"/>
                </a:solidFill>
              </a:rPr>
              <a:t>yapılan piyaz çeşitleri salata olarak tüketilirken, Antalya ve ilçelerinde</a:t>
            </a:r>
            <a:endParaRPr/>
          </a:p>
          <a:p>
            <a:pPr indent="0" lvl="0" marL="0" rtl="0" algn="l">
              <a:spcBef>
                <a:spcPts val="1000"/>
              </a:spcBef>
              <a:spcAft>
                <a:spcPts val="0"/>
              </a:spcAft>
              <a:buSzPct val="79999"/>
              <a:buNone/>
            </a:pPr>
            <a:r>
              <a:rPr lang="tr-TR">
                <a:solidFill>
                  <a:srgbClr val="B0B0B0"/>
                </a:solidFill>
              </a:rPr>
              <a:t>ana yemek olarak yenilmektedir. Antalya usulü piyazın ayırt edici özelliği;</a:t>
            </a:r>
            <a:endParaRPr/>
          </a:p>
          <a:p>
            <a:pPr indent="0" lvl="0" marL="0" rtl="0" algn="l">
              <a:spcBef>
                <a:spcPts val="1000"/>
              </a:spcBef>
              <a:spcAft>
                <a:spcPts val="0"/>
              </a:spcAft>
              <a:buSzPct val="79999"/>
              <a:buNone/>
            </a:pPr>
            <a:r>
              <a:rPr lang="tr-TR">
                <a:solidFill>
                  <a:srgbClr val="B0B0B0"/>
                </a:solidFill>
              </a:rPr>
              <a:t>tarator sosu kullanılmasından, üretim şeklinden, taratorun yapılışından</a:t>
            </a:r>
            <a:endParaRPr/>
          </a:p>
          <a:p>
            <a:pPr indent="0" lvl="0" marL="0" rtl="0" algn="l">
              <a:spcBef>
                <a:spcPts val="1000"/>
              </a:spcBef>
              <a:spcAft>
                <a:spcPts val="0"/>
              </a:spcAft>
              <a:buSzPct val="79999"/>
              <a:buNone/>
            </a:pPr>
            <a:r>
              <a:rPr lang="tr-TR">
                <a:solidFill>
                  <a:srgbClr val="B0B0B0"/>
                </a:solidFill>
              </a:rPr>
              <a:t>(tahin, limon suyu, sirke, tuz sarımsak, zeytinyağı, su.) ve kullanılan</a:t>
            </a:r>
            <a:endParaRPr/>
          </a:p>
          <a:p>
            <a:pPr indent="0" lvl="0" marL="0" rtl="0" algn="l">
              <a:spcBef>
                <a:spcPts val="1000"/>
              </a:spcBef>
              <a:spcAft>
                <a:spcPts val="0"/>
              </a:spcAft>
              <a:buSzPct val="79999"/>
              <a:buNone/>
            </a:pPr>
            <a:r>
              <a:rPr lang="tr-TR">
                <a:solidFill>
                  <a:srgbClr val="B0B0B0"/>
                </a:solidFill>
              </a:rPr>
              <a:t>küçük taneli fasulyesinden ileri gelmektedir.</a:t>
            </a:r>
            <a:endParaRPr/>
          </a:p>
          <a:p>
            <a:pPr indent="0" lvl="0" marL="0" rtl="0" algn="l">
              <a:spcBef>
                <a:spcPts val="1000"/>
              </a:spcBef>
              <a:spcAft>
                <a:spcPts val="0"/>
              </a:spcAft>
              <a:buSzPct val="79999"/>
              <a:buNone/>
            </a:pPr>
            <a:r>
              <a:t/>
            </a:r>
            <a:endParaRPr/>
          </a:p>
        </p:txBody>
      </p:sp>
      <p:pic>
        <p:nvPicPr>
          <p:cNvPr id="498" name="Google Shape;498;p48"/>
          <p:cNvPicPr preferRelativeResize="0"/>
          <p:nvPr/>
        </p:nvPicPr>
        <p:blipFill rotWithShape="1">
          <a:blip r:embed="rId3">
            <a:alphaModFix/>
          </a:blip>
          <a:srcRect b="0" l="0" r="0" t="0"/>
          <a:stretch/>
        </p:blipFill>
        <p:spPr>
          <a:xfrm>
            <a:off x="5481426" y="149629"/>
            <a:ext cx="3496320" cy="201096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9"/>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t/>
            </a:r>
            <a:endParaRPr>
              <a:solidFill>
                <a:srgbClr val="B0B0B0"/>
              </a:solidFill>
            </a:endParaRPr>
          </a:p>
          <a:p>
            <a:pPr indent="0" lvl="0" marL="0" rtl="0" algn="l">
              <a:spcBef>
                <a:spcPts val="1000"/>
              </a:spcBef>
              <a:spcAft>
                <a:spcPts val="0"/>
              </a:spcAft>
              <a:buSzPts val="1440"/>
              <a:buNone/>
            </a:pPr>
            <a:r>
              <a:rPr lang="tr-TR">
                <a:solidFill>
                  <a:srgbClr val="B0B0B0"/>
                </a:solidFill>
              </a:rPr>
              <a:t>Antalya hakkında yazılmış eserlerde eskiden kullanılan Çandır</a:t>
            </a:r>
            <a:endParaRPr/>
          </a:p>
          <a:p>
            <a:pPr indent="0" lvl="0" marL="0" rtl="0" algn="l">
              <a:spcBef>
                <a:spcPts val="1000"/>
              </a:spcBef>
              <a:spcAft>
                <a:spcPts val="0"/>
              </a:spcAft>
              <a:buSzPts val="1440"/>
              <a:buNone/>
            </a:pPr>
            <a:r>
              <a:rPr lang="tr-TR">
                <a:solidFill>
                  <a:srgbClr val="B0B0B0"/>
                </a:solidFill>
              </a:rPr>
              <a:t>fasulyesinin yemeğe özellik kattığı belirtilmektedir. Günümüzde ise</a:t>
            </a:r>
            <a:endParaRPr/>
          </a:p>
          <a:p>
            <a:pPr indent="0" lvl="0" marL="0" rtl="0" algn="l">
              <a:spcBef>
                <a:spcPts val="1000"/>
              </a:spcBef>
              <a:spcAft>
                <a:spcPts val="0"/>
              </a:spcAft>
              <a:buSzPts val="1440"/>
              <a:buNone/>
            </a:pPr>
            <a:r>
              <a:rPr lang="tr-TR">
                <a:solidFill>
                  <a:srgbClr val="B0B0B0"/>
                </a:solidFill>
              </a:rPr>
              <a:t>Çandır fasulyesi üretiminin çok kısıtlı olması nedeniyle, bu fasulyenin</a:t>
            </a:r>
            <a:endParaRPr/>
          </a:p>
          <a:p>
            <a:pPr indent="0" lvl="0" marL="0" rtl="0" algn="l">
              <a:spcBef>
                <a:spcPts val="1000"/>
              </a:spcBef>
              <a:spcAft>
                <a:spcPts val="0"/>
              </a:spcAft>
              <a:buSzPts val="1440"/>
              <a:buNone/>
            </a:pPr>
            <a:r>
              <a:rPr lang="tr-TR">
                <a:solidFill>
                  <a:srgbClr val="B0B0B0"/>
                </a:solidFill>
              </a:rPr>
              <a:t>özelliklerini taşıyan, küçük taneli, mat, damarlı Sıra tipi kuru fasulye</a:t>
            </a:r>
            <a:endParaRPr/>
          </a:p>
          <a:p>
            <a:pPr indent="0" lvl="0" marL="0" rtl="0" algn="l">
              <a:spcBef>
                <a:spcPts val="1000"/>
              </a:spcBef>
              <a:spcAft>
                <a:spcPts val="0"/>
              </a:spcAft>
              <a:buSzPts val="1440"/>
              <a:buNone/>
            </a:pPr>
            <a:r>
              <a:rPr lang="tr-TR">
                <a:solidFill>
                  <a:srgbClr val="B0B0B0"/>
                </a:solidFill>
              </a:rPr>
              <a:t>kullanılmaktadır. Böylelikle kuru fasulye pişme esnasında dağılmamaktadır. Piyaz, ayırt edici ana lezzetini küçük taneli fasulyesinden ve kuru fasulye üzerine bolca dökülen tarator sosundan almaktadır.</a:t>
            </a:r>
            <a:endParaRPr/>
          </a:p>
          <a:p>
            <a:pPr indent="0" lvl="0" marL="0" rtl="0" algn="l">
              <a:spcBef>
                <a:spcPts val="1000"/>
              </a:spcBef>
              <a:spcAft>
                <a:spcPts val="0"/>
              </a:spcAft>
              <a:buSzPts val="1440"/>
              <a:buNone/>
            </a:pPr>
            <a:r>
              <a:rPr lang="tr-TR">
                <a:solidFill>
                  <a:srgbClr val="B0B0B0"/>
                </a:solidFill>
              </a:rPr>
              <a:t>Antalya usulü piyaz, Türk Patent Enstitüsü tarafından 2017 yılında tescil</a:t>
            </a:r>
            <a:endParaRPr/>
          </a:p>
          <a:p>
            <a:pPr indent="0" lvl="0" marL="0" rtl="0" algn="l">
              <a:spcBef>
                <a:spcPts val="1000"/>
              </a:spcBef>
              <a:spcAft>
                <a:spcPts val="0"/>
              </a:spcAft>
              <a:buSzPts val="1440"/>
              <a:buNone/>
            </a:pPr>
            <a:r>
              <a:rPr lang="tr-TR">
                <a:solidFill>
                  <a:srgbClr val="B0B0B0"/>
                </a:solidFill>
              </a:rPr>
              <a:t>edilen Mahreç işareti ile coğrafi işaretli ürünler arasındaki yerini almıştır.</a:t>
            </a:r>
            <a:endParaRPr/>
          </a:p>
          <a:p>
            <a:pPr indent="-251459" lvl="0" marL="342900" rtl="0" algn="l">
              <a:spcBef>
                <a:spcPts val="1000"/>
              </a:spcBef>
              <a:spcAft>
                <a:spcPts val="0"/>
              </a:spcAft>
              <a:buSzPts val="1440"/>
              <a:buNone/>
            </a:pPr>
            <a:r>
              <a:t/>
            </a:r>
            <a:endParaRPr>
              <a:solidFill>
                <a:srgbClr val="B0B0B0"/>
              </a:solidFill>
            </a:endParaRPr>
          </a:p>
        </p:txBody>
      </p:sp>
      <p:pic>
        <p:nvPicPr>
          <p:cNvPr id="504" name="Google Shape;504;p49"/>
          <p:cNvPicPr preferRelativeResize="0"/>
          <p:nvPr/>
        </p:nvPicPr>
        <p:blipFill rotWithShape="1">
          <a:blip r:embed="rId3">
            <a:alphaModFix/>
          </a:blip>
          <a:srcRect b="0" l="0" r="0" t="0"/>
          <a:stretch/>
        </p:blipFill>
        <p:spPr>
          <a:xfrm>
            <a:off x="677334" y="335946"/>
            <a:ext cx="3095105" cy="1824643"/>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5"/>
          <p:cNvSpPr txBox="1"/>
          <p:nvPr>
            <p:ph type="title"/>
          </p:nvPr>
        </p:nvSpPr>
        <p:spPr>
          <a:xfrm>
            <a:off x="677334" y="609600"/>
            <a:ext cx="8596668" cy="96981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accent1"/>
              </a:buClr>
              <a:buSzPts val="2000"/>
              <a:buFont typeface="Noto Sans Symbols"/>
              <a:buChar char="✔"/>
            </a:pPr>
            <a:r>
              <a:rPr lang="tr-TR" sz="2000"/>
              <a:t>               </a:t>
            </a:r>
            <a:br>
              <a:rPr lang="tr-TR" sz="2000"/>
            </a:br>
            <a:r>
              <a:rPr lang="tr-TR" sz="2000"/>
              <a:t>           </a:t>
            </a:r>
            <a:r>
              <a:rPr lang="tr-TR" sz="2400"/>
              <a:t>Rapor Hakkında</a:t>
            </a:r>
            <a:br>
              <a:rPr lang="tr-TR" sz="2400"/>
            </a:br>
            <a:br>
              <a:rPr lang="tr-TR" sz="2000"/>
            </a:br>
            <a:br>
              <a:rPr lang="tr-TR" sz="2000"/>
            </a:br>
            <a:r>
              <a:rPr lang="tr-TR" sz="1800">
                <a:solidFill>
                  <a:srgbClr val="B0B0B0"/>
                </a:solidFill>
              </a:rPr>
              <a:t>Otelimizde bulunan kalite sistemleri ile birlikte hem çevre için hem de misafirlerimiz için genel verimliliğimizi, kalitemizi ve çevresel performansımızı arttırmayı hedefliyoruz.</a:t>
            </a:r>
            <a:br>
              <a:rPr lang="tr-TR" sz="1800">
                <a:solidFill>
                  <a:srgbClr val="B0B0B0"/>
                </a:solidFill>
              </a:rPr>
            </a:br>
            <a:r>
              <a:rPr lang="tr-TR" sz="1800">
                <a:solidFill>
                  <a:srgbClr val="B0B0B0"/>
                </a:solidFill>
              </a:rPr>
              <a:t>Bu doğrultuda çevresel etkilerin azaltılması, enerji, su ve atık yönetimi, yerel halka ekonomik ve sosyal olarak fayda sağlama ve çevreyi koruma gibi sürdürülebilirlik kavramı içinde yer alan birçok konuda çalışmalarımıza devam etmekteyiz. Sürdürülebilirlik çevresel,</a:t>
            </a:r>
            <a:br>
              <a:rPr lang="tr-TR" sz="1800">
                <a:solidFill>
                  <a:srgbClr val="B0B0B0"/>
                </a:solidFill>
              </a:rPr>
            </a:br>
            <a:r>
              <a:rPr lang="tr-TR" sz="1800">
                <a:solidFill>
                  <a:srgbClr val="B0B0B0"/>
                </a:solidFill>
              </a:rPr>
              <a:t>ekonomik ve sosyal faktörlerin insan ve çevre yararına bir araya getirilmesi olarak tanımlanabilmektedir. Sürdürülebilirlik kapsamında otelimizin temel sorumlulukları;</a:t>
            </a:r>
            <a:br>
              <a:rPr lang="tr-TR" sz="1800">
                <a:solidFill>
                  <a:srgbClr val="B0B0B0"/>
                </a:solidFill>
              </a:rPr>
            </a:br>
            <a:br>
              <a:rPr lang="tr-TR" sz="1800">
                <a:solidFill>
                  <a:srgbClr val="B0B0B0"/>
                </a:solidFill>
              </a:rPr>
            </a:br>
            <a:r>
              <a:rPr lang="tr-TR" sz="1800">
                <a:solidFill>
                  <a:srgbClr val="B0B0B0"/>
                </a:solidFill>
              </a:rPr>
              <a:t>1.Geri dönüşüm ve yeniden kullanım fırsatlarını yaratmak ve değerlendirmek,</a:t>
            </a:r>
            <a:br>
              <a:rPr lang="tr-TR" sz="1800">
                <a:solidFill>
                  <a:srgbClr val="B0B0B0"/>
                </a:solidFill>
              </a:rPr>
            </a:br>
            <a:r>
              <a:rPr lang="tr-TR" sz="1800">
                <a:solidFill>
                  <a:srgbClr val="B0B0B0"/>
                </a:solidFill>
              </a:rPr>
              <a:t>2.Enerji verimliliğini sürekli iyileştirmek ve karbon salınımından dolayı oluşan olumsuz etkiyi en düşük seviyeye indirgemek ,</a:t>
            </a:r>
            <a:br>
              <a:rPr lang="tr-TR" sz="1800">
                <a:solidFill>
                  <a:srgbClr val="B0B0B0"/>
                </a:solidFill>
              </a:rPr>
            </a:br>
            <a:r>
              <a:rPr lang="tr-TR" sz="1800">
                <a:solidFill>
                  <a:srgbClr val="B0B0B0"/>
                </a:solidFill>
              </a:rPr>
              <a:t>3. Neden olunan her türlü çevresel etkiyi azaltmak,</a:t>
            </a:r>
            <a:br>
              <a:rPr lang="tr-TR" sz="1800">
                <a:solidFill>
                  <a:srgbClr val="B0B0B0"/>
                </a:solidFill>
              </a:rPr>
            </a:br>
            <a:r>
              <a:rPr lang="tr-TR" sz="1800">
                <a:solidFill>
                  <a:srgbClr val="B0B0B0"/>
                </a:solidFill>
              </a:rPr>
              <a:t>4.Sürdürülebilirliğin temellerini oluşturan sosyal ve ekonomik faktörler en az çevre kadar önem arz etmektedir.</a:t>
            </a:r>
            <a:br>
              <a:rPr lang="tr-TR" sz="1800">
                <a:solidFill>
                  <a:srgbClr val="B0B0B0"/>
                </a:solidFill>
              </a:rPr>
            </a:br>
            <a:br>
              <a:rPr lang="tr-TR" sz="1800">
                <a:solidFill>
                  <a:srgbClr val="B0B0B0"/>
                </a:solidFill>
              </a:rPr>
            </a:br>
            <a:br>
              <a:rPr lang="tr-TR" sz="2000">
                <a:solidFill>
                  <a:srgbClr val="B0B0B0"/>
                </a:solidFill>
              </a:rPr>
            </a:br>
            <a:br>
              <a:rPr lang="tr-TR" sz="2000">
                <a:solidFill>
                  <a:srgbClr val="B0B0B0"/>
                </a:solidFill>
              </a:rPr>
            </a:br>
            <a:br>
              <a:rPr lang="tr-TR" sz="2000">
                <a:solidFill>
                  <a:srgbClr val="B0B0B0"/>
                </a:solidFill>
              </a:rPr>
            </a:br>
            <a:br>
              <a:rPr lang="tr-TR" sz="2000">
                <a:solidFill>
                  <a:srgbClr val="B0B0B0"/>
                </a:solidFill>
              </a:rPr>
            </a:br>
            <a:endParaRPr sz="2000">
              <a:solidFill>
                <a:srgbClr val="B0B0B0"/>
              </a:solidFill>
            </a:endParaRPr>
          </a:p>
        </p:txBody>
      </p:sp>
      <p:pic>
        <p:nvPicPr>
          <p:cNvPr id="176" name="Google Shape;176;p5"/>
          <p:cNvPicPr preferRelativeResize="0"/>
          <p:nvPr>
            <p:ph idx="1" type="body"/>
          </p:nvPr>
        </p:nvPicPr>
        <p:blipFill rotWithShape="1">
          <a:blip r:embed="rId3">
            <a:alphaModFix/>
          </a:blip>
          <a:srcRect b="0" l="0" r="0" t="0"/>
          <a:stretch/>
        </p:blipFill>
        <p:spPr>
          <a:xfrm>
            <a:off x="677325" y="609601"/>
            <a:ext cx="1164900" cy="969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0"/>
          <p:cNvSpPr txBox="1"/>
          <p:nvPr>
            <p:ph type="title"/>
          </p:nvPr>
        </p:nvSpPr>
        <p:spPr>
          <a:xfrm>
            <a:off x="573578" y="459971"/>
            <a:ext cx="8700424" cy="7786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Alanya Gülüklü (Hülüklü) Çorba</a:t>
            </a:r>
            <a:endParaRPr/>
          </a:p>
        </p:txBody>
      </p:sp>
      <p:sp>
        <p:nvSpPr>
          <p:cNvPr id="510" name="Google Shape;510;p50"/>
          <p:cNvSpPr txBox="1"/>
          <p:nvPr>
            <p:ph idx="1" type="body"/>
          </p:nvPr>
        </p:nvSpPr>
        <p:spPr>
          <a:xfrm>
            <a:off x="573578" y="1305099"/>
            <a:ext cx="8700424" cy="4736264"/>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280"/>
              <a:buNone/>
            </a:pPr>
            <a:r>
              <a:rPr lang="tr-TR" sz="1600">
                <a:solidFill>
                  <a:srgbClr val="B0B0B0"/>
                </a:solidFill>
              </a:rPr>
              <a:t>Düğün, mevlit, cenaze gibi insanların bir araya toplandığı günlerde yapılan veya ev halkının önem verdiği misafirlerine özel olarak hazırladığı Gülüklü (Hülüklü)</a:t>
            </a:r>
            <a:endParaRPr/>
          </a:p>
          <a:p>
            <a:pPr indent="0" lvl="0" marL="0" rtl="0" algn="l">
              <a:spcBef>
                <a:spcPts val="1000"/>
              </a:spcBef>
              <a:spcAft>
                <a:spcPts val="0"/>
              </a:spcAft>
              <a:buSzPts val="1280"/>
              <a:buNone/>
            </a:pPr>
            <a:r>
              <a:rPr lang="tr-TR" sz="1600">
                <a:solidFill>
                  <a:srgbClr val="B0B0B0"/>
                </a:solidFill>
              </a:rPr>
              <a:t>Çorba, Alanya’nın en önemli çorbasıdır. Geçmişte düğün yemeği olarak servis edildiği için ‘’Düğün Çorbası’’ olarak da bilinmektedir. Günümüzde ise sadece</a:t>
            </a:r>
            <a:endParaRPr/>
          </a:p>
          <a:p>
            <a:pPr indent="0" lvl="0" marL="0" rtl="0" algn="l">
              <a:spcBef>
                <a:spcPts val="1000"/>
              </a:spcBef>
              <a:spcAft>
                <a:spcPts val="0"/>
              </a:spcAft>
              <a:buSzPts val="1280"/>
              <a:buNone/>
            </a:pPr>
            <a:r>
              <a:rPr lang="tr-TR" sz="1600">
                <a:solidFill>
                  <a:srgbClr val="B0B0B0"/>
                </a:solidFill>
              </a:rPr>
              <a:t>özel günlerde değil, Alanyalıların günlük yaşamlarında da sıkça tüketilmektedir. Bu sebeple ilçenin en sevilen çorbası olduğu da söylenebilir.</a:t>
            </a:r>
            <a:endParaRPr/>
          </a:p>
          <a:p>
            <a:pPr indent="0" lvl="0" marL="0" rtl="0" algn="l">
              <a:spcBef>
                <a:spcPts val="1000"/>
              </a:spcBef>
              <a:spcAft>
                <a:spcPts val="0"/>
              </a:spcAft>
              <a:buSzPts val="1280"/>
              <a:buNone/>
            </a:pPr>
            <a:r>
              <a:rPr lang="tr-TR" sz="1600">
                <a:solidFill>
                  <a:srgbClr val="B0B0B0"/>
                </a:solidFill>
              </a:rPr>
              <a:t>Gülüklü (Hülüklü) Çorba, 2019 yılında, Alanya Belediyesi tarafından "Alanya Gülüklü (Hülüklü) Çorba" adıyla "Coğrafi İşaretli Ürün" olarak tescil ettirilmiştir.</a:t>
            </a:r>
            <a:endParaRPr/>
          </a:p>
        </p:txBody>
      </p:sp>
      <p:pic>
        <p:nvPicPr>
          <p:cNvPr id="511" name="Google Shape;511;p50"/>
          <p:cNvPicPr preferRelativeResize="0"/>
          <p:nvPr/>
        </p:nvPicPr>
        <p:blipFill rotWithShape="1">
          <a:blip r:embed="rId3">
            <a:alphaModFix/>
          </a:blip>
          <a:srcRect b="0" l="0" r="0" t="0"/>
          <a:stretch/>
        </p:blipFill>
        <p:spPr>
          <a:xfrm>
            <a:off x="673331" y="3923608"/>
            <a:ext cx="7257012" cy="25187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1"/>
          <p:cNvSpPr txBox="1"/>
          <p:nvPr>
            <p:ph type="title"/>
          </p:nvPr>
        </p:nvSpPr>
        <p:spPr>
          <a:xfrm>
            <a:off x="573575" y="252551"/>
            <a:ext cx="8700300" cy="13269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07 BÖLÜM </a:t>
            </a:r>
            <a:br>
              <a:rPr lang="tr-TR"/>
            </a:br>
            <a:r>
              <a:rPr lang="tr-TR"/>
              <a:t>PERSONEL EĞİTİMLERİ VE SOSYAL FAALİYETLER</a:t>
            </a:r>
            <a:endParaRPr/>
          </a:p>
        </p:txBody>
      </p:sp>
      <p:sp>
        <p:nvSpPr>
          <p:cNvPr id="517" name="Google Shape;517;p51"/>
          <p:cNvSpPr txBox="1"/>
          <p:nvPr>
            <p:ph idx="1" type="body"/>
          </p:nvPr>
        </p:nvSpPr>
        <p:spPr>
          <a:xfrm>
            <a:off x="573578" y="1803861"/>
            <a:ext cx="9232438" cy="439544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chemeClr val="accent1"/>
                </a:solidFill>
              </a:rPr>
              <a:t>Personel Eğitimleri</a:t>
            </a:r>
            <a:endParaRPr/>
          </a:p>
          <a:p>
            <a:pPr indent="0" lvl="0" marL="0" rtl="0" algn="l">
              <a:spcBef>
                <a:spcPts val="1000"/>
              </a:spcBef>
              <a:spcAft>
                <a:spcPts val="0"/>
              </a:spcAft>
              <a:buSzPts val="1440"/>
              <a:buNone/>
            </a:pPr>
            <a:r>
              <a:t/>
            </a:r>
            <a:endParaRPr>
              <a:solidFill>
                <a:schemeClr val="accent1"/>
              </a:solidFill>
            </a:endParaRPr>
          </a:p>
          <a:p>
            <a:pPr indent="0" lvl="0" marL="0" rtl="0" algn="l">
              <a:spcBef>
                <a:spcPts val="1000"/>
              </a:spcBef>
              <a:spcAft>
                <a:spcPts val="0"/>
              </a:spcAft>
              <a:buSzPts val="960"/>
              <a:buNone/>
            </a:pPr>
            <a:r>
              <a:rPr lang="tr-TR" sz="1200">
                <a:solidFill>
                  <a:srgbClr val="B0B0B0"/>
                </a:solidFill>
              </a:rPr>
              <a:t>Oluşturmuş olduğumuz yıllık eğitim planları doğrultusunda otellerimizde</a:t>
            </a:r>
            <a:endParaRPr/>
          </a:p>
          <a:p>
            <a:pPr indent="0" lvl="0" marL="0" rtl="0" algn="l">
              <a:spcBef>
                <a:spcPts val="1000"/>
              </a:spcBef>
              <a:spcAft>
                <a:spcPts val="0"/>
              </a:spcAft>
              <a:buSzPts val="960"/>
              <a:buNone/>
            </a:pPr>
            <a:r>
              <a:rPr lang="tr-TR" sz="1200">
                <a:solidFill>
                  <a:srgbClr val="B0B0B0"/>
                </a:solidFill>
              </a:rPr>
              <a:t>gıda güvenliği, çevre, kimyasal, iş sağlığı ve güvenliği, ilkyardım, yangın,</a:t>
            </a:r>
            <a:endParaRPr/>
          </a:p>
          <a:p>
            <a:pPr indent="0" lvl="0" marL="0" rtl="0" algn="l">
              <a:spcBef>
                <a:spcPts val="1000"/>
              </a:spcBef>
              <a:spcAft>
                <a:spcPts val="0"/>
              </a:spcAft>
              <a:buSzPts val="960"/>
              <a:buNone/>
            </a:pPr>
            <a:r>
              <a:rPr lang="tr-TR" sz="1200">
                <a:solidFill>
                  <a:srgbClr val="B0B0B0"/>
                </a:solidFill>
              </a:rPr>
              <a:t>kalite, sosyal eğitimler verilmektedir.</a:t>
            </a:r>
            <a:endParaRPr/>
          </a:p>
          <a:p>
            <a:pPr indent="0" lvl="0" marL="0" rtl="0" algn="l">
              <a:spcBef>
                <a:spcPts val="1000"/>
              </a:spcBef>
              <a:spcAft>
                <a:spcPts val="0"/>
              </a:spcAft>
              <a:buSzPts val="960"/>
              <a:buNone/>
            </a:pPr>
            <a:r>
              <a:rPr lang="tr-TR" sz="1200">
                <a:solidFill>
                  <a:srgbClr val="B0B0B0"/>
                </a:solidFill>
              </a:rPr>
              <a:t>Eğitimlerimiz iç eğitim ve dış eğitimler olarak planlanmaktadır. Çevre</a:t>
            </a:r>
            <a:endParaRPr/>
          </a:p>
          <a:p>
            <a:pPr indent="0" lvl="0" marL="0" rtl="0" algn="l">
              <a:spcBef>
                <a:spcPts val="1000"/>
              </a:spcBef>
              <a:spcAft>
                <a:spcPts val="0"/>
              </a:spcAft>
              <a:buSzPts val="960"/>
              <a:buNone/>
            </a:pPr>
            <a:r>
              <a:rPr lang="tr-TR" sz="1200">
                <a:solidFill>
                  <a:srgbClr val="B0B0B0"/>
                </a:solidFill>
              </a:rPr>
              <a:t>eğitimlerimiz; çevre temizliği, doğal hayatın korunması, atıkları doğru</a:t>
            </a:r>
            <a:endParaRPr/>
          </a:p>
          <a:p>
            <a:pPr indent="0" lvl="0" marL="0" rtl="0" algn="l">
              <a:spcBef>
                <a:spcPts val="1000"/>
              </a:spcBef>
              <a:spcAft>
                <a:spcPts val="0"/>
              </a:spcAft>
              <a:buSzPts val="960"/>
              <a:buNone/>
            </a:pPr>
            <a:r>
              <a:rPr lang="tr-TR" sz="1200">
                <a:solidFill>
                  <a:srgbClr val="B0B0B0"/>
                </a:solidFill>
              </a:rPr>
              <a:t>ayrıştırma, atık azaltma, kimyasalların güvenli kullanımı, sıfır atık gibi</a:t>
            </a:r>
            <a:endParaRPr/>
          </a:p>
          <a:p>
            <a:pPr indent="0" lvl="0" marL="0" rtl="0" algn="l">
              <a:spcBef>
                <a:spcPts val="1000"/>
              </a:spcBef>
              <a:spcAft>
                <a:spcPts val="0"/>
              </a:spcAft>
              <a:buSzPts val="960"/>
              <a:buNone/>
            </a:pPr>
            <a:r>
              <a:rPr lang="tr-TR" sz="1200">
                <a:solidFill>
                  <a:srgbClr val="B0B0B0"/>
                </a:solidFill>
              </a:rPr>
              <a:t>konular içermektedir. Çevre danışman firmamız belli periyotlarda</a:t>
            </a:r>
            <a:endParaRPr/>
          </a:p>
          <a:p>
            <a:pPr indent="0" lvl="0" marL="0" rtl="0" algn="l">
              <a:spcBef>
                <a:spcPts val="1000"/>
              </a:spcBef>
              <a:spcAft>
                <a:spcPts val="0"/>
              </a:spcAft>
              <a:buSzPts val="960"/>
              <a:buNone/>
            </a:pPr>
            <a:r>
              <a:rPr lang="tr-TR" sz="1200">
                <a:solidFill>
                  <a:srgbClr val="B0B0B0"/>
                </a:solidFill>
              </a:rPr>
              <a:t>personelimizi bilinçlendirmek için eğitim vermektedir. Danışman</a:t>
            </a:r>
            <a:endParaRPr/>
          </a:p>
          <a:p>
            <a:pPr indent="0" lvl="0" marL="0" rtl="0" algn="l">
              <a:spcBef>
                <a:spcPts val="1000"/>
              </a:spcBef>
              <a:spcAft>
                <a:spcPts val="0"/>
              </a:spcAft>
              <a:buSzPts val="960"/>
              <a:buNone/>
            </a:pPr>
            <a:r>
              <a:rPr lang="tr-TR" sz="1200">
                <a:solidFill>
                  <a:srgbClr val="B0B0B0"/>
                </a:solidFill>
              </a:rPr>
              <a:t>firmamızın yanı sıra kimyasal tedarikçi firmalarımızdan da eğitimler</a:t>
            </a:r>
            <a:endParaRPr/>
          </a:p>
          <a:p>
            <a:pPr indent="0" lvl="0" marL="0" rtl="0" algn="l">
              <a:spcBef>
                <a:spcPts val="1000"/>
              </a:spcBef>
              <a:spcAft>
                <a:spcPts val="0"/>
              </a:spcAft>
              <a:buSzPts val="960"/>
              <a:buNone/>
            </a:pPr>
            <a:r>
              <a:rPr lang="tr-TR" sz="1200">
                <a:solidFill>
                  <a:srgbClr val="B0B0B0"/>
                </a:solidFill>
              </a:rPr>
              <a:t>almaktayız.Ayrıca Sorwe uygulamamızdan sezon boyunca temel eğitimler ve </a:t>
            </a:r>
            <a:endParaRPr/>
          </a:p>
          <a:p>
            <a:pPr indent="0" lvl="0" marL="0" rtl="0" algn="l">
              <a:spcBef>
                <a:spcPts val="1000"/>
              </a:spcBef>
              <a:spcAft>
                <a:spcPts val="0"/>
              </a:spcAft>
              <a:buSzPts val="960"/>
              <a:buNone/>
            </a:pPr>
            <a:r>
              <a:rPr lang="tr-TR" sz="1200">
                <a:solidFill>
                  <a:srgbClr val="B0B0B0"/>
                </a:solidFill>
              </a:rPr>
              <a:t>Departman bazlı uzmanlık eğitimleri de online olarak yayınlanmaktadır</a:t>
            </a:r>
            <a:r>
              <a:rPr lang="tr-TR" sz="1200"/>
              <a:t>.</a:t>
            </a:r>
            <a:endParaRPr/>
          </a:p>
          <a:p>
            <a:pPr indent="0" lvl="0" marL="0" rtl="0" algn="l">
              <a:spcBef>
                <a:spcPts val="1000"/>
              </a:spcBef>
              <a:spcAft>
                <a:spcPts val="0"/>
              </a:spcAft>
              <a:buSzPts val="1440"/>
              <a:buNone/>
            </a:pPr>
            <a:r>
              <a:t/>
            </a:r>
            <a:endParaRPr/>
          </a:p>
        </p:txBody>
      </p:sp>
      <p:pic>
        <p:nvPicPr>
          <p:cNvPr id="518" name="Google Shape;518;p51"/>
          <p:cNvPicPr preferRelativeResize="0"/>
          <p:nvPr/>
        </p:nvPicPr>
        <p:blipFill rotWithShape="1">
          <a:blip r:embed="rId3">
            <a:alphaModFix/>
          </a:blip>
          <a:srcRect b="0" l="0" r="0" t="0"/>
          <a:stretch/>
        </p:blipFill>
        <p:spPr>
          <a:xfrm>
            <a:off x="6176354" y="1870362"/>
            <a:ext cx="2626823" cy="402336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t/>
            </a:r>
            <a:endParaRPr>
              <a:solidFill>
                <a:schemeClr val="accent1"/>
              </a:solidFill>
            </a:endParaRPr>
          </a:p>
          <a:p>
            <a:pPr indent="0" lvl="0" marL="0" rtl="0" algn="l">
              <a:spcBef>
                <a:spcPts val="1000"/>
              </a:spcBef>
              <a:spcAft>
                <a:spcPts val="0"/>
              </a:spcAft>
              <a:buSzPts val="1440"/>
              <a:buNone/>
            </a:pPr>
            <a:r>
              <a:rPr lang="tr-TR">
                <a:solidFill>
                  <a:schemeClr val="accent1"/>
                </a:solidFill>
              </a:rPr>
              <a:t>Personel Eğitimleri</a:t>
            </a:r>
            <a:endParaRPr/>
          </a:p>
          <a:p>
            <a:pPr indent="0" lvl="0" marL="0" rtl="0" algn="l">
              <a:spcBef>
                <a:spcPts val="1000"/>
              </a:spcBef>
              <a:spcAft>
                <a:spcPts val="0"/>
              </a:spcAft>
              <a:buSzPts val="1120"/>
              <a:buNone/>
            </a:pPr>
            <a:r>
              <a:rPr lang="tr-TR" sz="1400">
                <a:solidFill>
                  <a:srgbClr val="B0B0B0"/>
                </a:solidFill>
              </a:rPr>
              <a:t>Çevre eğitimleri dışında otellerimizde meydana gelebilecek acil durumlar için acil durum ekibi kurulmuştur. Bu tür durumlarda bilinçli olmanın öneminin farkındayız. Bu yüzden yangın ve ilk yardım eğitimleri almaktayız. Acil durumlara hazırlıklı olmak için belirli periyotlarda tatbikatlar yapmaktayız. Bitkisel atık yağlarımızı ve posalarımızı lisanslı firmalara vererek bertaraf etmekteyiz. Almış olduğumuz iç ve dış eğitimlerde bitkisel atık yağlarının geri dönüşümünün çok önemli olduğu ve çevreye verdiği zararlarla ilgili bilinçlenmekte ve çevremizi de bilinçlendirmekteyiz.</a:t>
            </a:r>
            <a:endParaRPr/>
          </a:p>
          <a:p>
            <a:pPr indent="-251459" lvl="0" marL="342900" rtl="0" algn="l">
              <a:spcBef>
                <a:spcPts val="1000"/>
              </a:spcBef>
              <a:spcAft>
                <a:spcPts val="0"/>
              </a:spcAft>
              <a:buSzPts val="1440"/>
              <a:buNone/>
            </a:pPr>
            <a:r>
              <a:t/>
            </a:r>
            <a:endParaRPr/>
          </a:p>
        </p:txBody>
      </p:sp>
      <p:pic>
        <p:nvPicPr>
          <p:cNvPr id="524" name="Google Shape;524;p52"/>
          <p:cNvPicPr preferRelativeResize="0"/>
          <p:nvPr/>
        </p:nvPicPr>
        <p:blipFill rotWithShape="1">
          <a:blip r:embed="rId3">
            <a:alphaModFix/>
          </a:blip>
          <a:srcRect b="0" l="0" r="0" t="0"/>
          <a:stretch/>
        </p:blipFill>
        <p:spPr>
          <a:xfrm>
            <a:off x="810338" y="4488872"/>
            <a:ext cx="6197291" cy="2202874"/>
          </a:xfrm>
          <a:prstGeom prst="rect">
            <a:avLst/>
          </a:prstGeom>
          <a:noFill/>
          <a:ln>
            <a:noFill/>
          </a:ln>
        </p:spPr>
      </p:pic>
      <p:pic>
        <p:nvPicPr>
          <p:cNvPr id="525" name="Google Shape;525;p52"/>
          <p:cNvPicPr preferRelativeResize="0"/>
          <p:nvPr/>
        </p:nvPicPr>
        <p:blipFill rotWithShape="1">
          <a:blip r:embed="rId4">
            <a:alphaModFix/>
          </a:blip>
          <a:srcRect b="0" l="0" r="0" t="0"/>
          <a:stretch/>
        </p:blipFill>
        <p:spPr>
          <a:xfrm>
            <a:off x="4746566" y="249382"/>
            <a:ext cx="4305993" cy="2103120"/>
          </a:xfrm>
          <a:prstGeom prst="rect">
            <a:avLst/>
          </a:prstGeom>
          <a:noFill/>
          <a:ln>
            <a:noFill/>
          </a:ln>
        </p:spPr>
      </p:pic>
      <p:pic>
        <p:nvPicPr>
          <p:cNvPr id="526" name="Google Shape;526;p52"/>
          <p:cNvPicPr preferRelativeResize="0"/>
          <p:nvPr/>
        </p:nvPicPr>
        <p:blipFill rotWithShape="1">
          <a:blip r:embed="rId5">
            <a:alphaModFix/>
          </a:blip>
          <a:srcRect b="0" l="0" r="0" t="0"/>
          <a:stretch/>
        </p:blipFill>
        <p:spPr>
          <a:xfrm>
            <a:off x="390698" y="282633"/>
            <a:ext cx="3665913" cy="164592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3"/>
          <p:cNvSpPr txBox="1"/>
          <p:nvPr>
            <p:ph type="title"/>
          </p:nvPr>
        </p:nvSpPr>
        <p:spPr>
          <a:xfrm>
            <a:off x="611975" y="155425"/>
            <a:ext cx="8662200" cy="11499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PERSONEL EĞİTİMLERİ VE SOSYAL FAALİYETLER</a:t>
            </a:r>
            <a:endParaRPr/>
          </a:p>
        </p:txBody>
      </p:sp>
      <p:sp>
        <p:nvSpPr>
          <p:cNvPr id="532" name="Google Shape;532;p53"/>
          <p:cNvSpPr txBox="1"/>
          <p:nvPr>
            <p:ph idx="1" type="body"/>
          </p:nvPr>
        </p:nvSpPr>
        <p:spPr>
          <a:xfrm>
            <a:off x="677334" y="1305098"/>
            <a:ext cx="8596667" cy="527026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chemeClr val="accent1"/>
                </a:solidFill>
              </a:rPr>
              <a:t>Sosyal Faaliyetler</a:t>
            </a:r>
            <a:endParaRPr/>
          </a:p>
          <a:p>
            <a:pPr indent="0" lvl="0" marL="0" rtl="0" algn="l">
              <a:spcBef>
                <a:spcPts val="1000"/>
              </a:spcBef>
              <a:spcAft>
                <a:spcPts val="0"/>
              </a:spcAft>
              <a:buSzPts val="1120"/>
              <a:buNone/>
            </a:pPr>
            <a:r>
              <a:rPr lang="tr-TR" sz="1400">
                <a:solidFill>
                  <a:srgbClr val="B0B0B0"/>
                </a:solidFill>
              </a:rPr>
              <a:t>Otellerimiz içinde yaptığımız eğitim ve aktiviteler dışında kazandığımız çevre ödüllerimizin devamlılığını sağlamak için yerel kuruluşlarla da çevre etkinliklerine katılmakta ve bölge halkının bilinçlenmesini sağlamaktayız. Ayrıca Kültürel ve Doğal Mirası Koruma ile ilgili farkındalığı artırmak için tesisimiz adına Syedra Antik Kalesine destekte bulunulmuştur. Yerel kuruluşlar ile sosyal projelerde yer almakta ve çevre etkinliklerine katılarak bölge halkını bilinçlendirmek için çalışmalar yapmaktayız.</a:t>
            </a:r>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a:p>
            <a:pPr indent="0" lvl="0" marL="0" rtl="0" algn="l">
              <a:spcBef>
                <a:spcPts val="1000"/>
              </a:spcBef>
              <a:spcAft>
                <a:spcPts val="0"/>
              </a:spcAft>
              <a:buSzPts val="1280"/>
              <a:buNone/>
            </a:pPr>
            <a:r>
              <a:t/>
            </a:r>
            <a:endParaRPr sz="1600">
              <a:solidFill>
                <a:srgbClr val="B0B0B0"/>
              </a:solidFill>
            </a:endParaRPr>
          </a:p>
        </p:txBody>
      </p:sp>
      <p:pic>
        <p:nvPicPr>
          <p:cNvPr id="533" name="Google Shape;533;p53"/>
          <p:cNvPicPr preferRelativeResize="0"/>
          <p:nvPr/>
        </p:nvPicPr>
        <p:blipFill rotWithShape="1">
          <a:blip r:embed="rId3">
            <a:alphaModFix/>
          </a:blip>
          <a:srcRect b="0" l="0" r="0" t="0"/>
          <a:stretch/>
        </p:blipFill>
        <p:spPr>
          <a:xfrm>
            <a:off x="2591170" y="3258589"/>
            <a:ext cx="4258517" cy="3133553"/>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4"/>
          <p:cNvSpPr txBox="1"/>
          <p:nvPr>
            <p:ph type="title"/>
          </p:nvPr>
        </p:nvSpPr>
        <p:spPr>
          <a:xfrm>
            <a:off x="677334" y="609600"/>
            <a:ext cx="8596668" cy="495993"/>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Sosyal Faaliyetler</a:t>
            </a:r>
            <a:br>
              <a:rPr lang="tr-TR"/>
            </a:br>
            <a:endParaRPr/>
          </a:p>
        </p:txBody>
      </p:sp>
      <p:sp>
        <p:nvSpPr>
          <p:cNvPr id="539" name="Google Shape;539;p54"/>
          <p:cNvSpPr txBox="1"/>
          <p:nvPr>
            <p:ph idx="1" type="body"/>
          </p:nvPr>
        </p:nvSpPr>
        <p:spPr>
          <a:xfrm>
            <a:off x="677334" y="1388225"/>
            <a:ext cx="8596668" cy="532845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120"/>
              <a:buNone/>
            </a:pPr>
            <a:r>
              <a:t/>
            </a:r>
            <a:endParaRPr sz="1400">
              <a:solidFill>
                <a:srgbClr val="B0B0B0"/>
              </a:solidFill>
            </a:endParaRPr>
          </a:p>
          <a:p>
            <a:pPr indent="0" lvl="0" marL="0" rtl="0" algn="l">
              <a:spcBef>
                <a:spcPts val="1000"/>
              </a:spcBef>
              <a:spcAft>
                <a:spcPts val="0"/>
              </a:spcAft>
              <a:buSzPts val="1120"/>
              <a:buNone/>
            </a:pPr>
            <a:r>
              <a:t/>
            </a:r>
            <a:endParaRPr sz="1400">
              <a:solidFill>
                <a:srgbClr val="B0B0B0"/>
              </a:solidFill>
            </a:endParaRPr>
          </a:p>
          <a:p>
            <a:pPr indent="0" lvl="0" marL="0" rtl="0" algn="l">
              <a:spcBef>
                <a:spcPts val="1000"/>
              </a:spcBef>
              <a:spcAft>
                <a:spcPts val="0"/>
              </a:spcAft>
              <a:buSzPts val="1120"/>
              <a:buNone/>
            </a:pPr>
            <a:r>
              <a:t/>
            </a:r>
            <a:endParaRPr sz="1400">
              <a:solidFill>
                <a:srgbClr val="B0B0B0"/>
              </a:solidFill>
            </a:endParaRPr>
          </a:p>
          <a:p>
            <a:pPr indent="0" lvl="0" marL="0" rtl="0" algn="l">
              <a:spcBef>
                <a:spcPts val="1000"/>
              </a:spcBef>
              <a:spcAft>
                <a:spcPts val="0"/>
              </a:spcAft>
              <a:buSzPts val="1120"/>
              <a:buNone/>
            </a:pPr>
            <a:r>
              <a:rPr lang="tr-TR" sz="1400">
                <a:solidFill>
                  <a:srgbClr val="B0B0B0"/>
                </a:solidFill>
              </a:rPr>
              <a:t>Personellerimize Bayramlarda çikolata dağıtılır ve Ramazan ayında tüm personellerimize market&amp; gıda yardımı yapılır. Ayrıca ‘ Momento Kart ‘uygulamamızla tüm çalışanlarımıza bayramlarda bayram harçlığı uygulamamız mevcuttur. Her ay sonunda performans yönetimine yönelik prim çalışmamız da bulunmaktadır. Her sezon sonu personel gecesi ve köylere piknik organizasyonları düzenlenerek, personelimizin şirkete olan bağlılığın ve motivasyonlarının artmasına katkı sağlanır.</a:t>
            </a:r>
            <a:endParaRPr/>
          </a:p>
          <a:p>
            <a:pPr indent="0" lvl="0" marL="0" rtl="0" algn="l">
              <a:spcBef>
                <a:spcPts val="1000"/>
              </a:spcBef>
              <a:spcAft>
                <a:spcPts val="0"/>
              </a:spcAft>
              <a:buSzPts val="1120"/>
              <a:buNone/>
            </a:pPr>
            <a:r>
              <a:t/>
            </a:r>
            <a:endParaRPr sz="1400">
              <a:solidFill>
                <a:srgbClr val="B0B0B0"/>
              </a:solidFill>
            </a:endParaRPr>
          </a:p>
          <a:p>
            <a:pPr indent="0" lvl="0" marL="0" rtl="0" algn="l">
              <a:spcBef>
                <a:spcPts val="1000"/>
              </a:spcBef>
              <a:spcAft>
                <a:spcPts val="0"/>
              </a:spcAft>
              <a:buSzPts val="1120"/>
              <a:buNone/>
            </a:pPr>
            <a:r>
              <a:t/>
            </a:r>
            <a:endParaRPr sz="1400">
              <a:solidFill>
                <a:srgbClr val="B0B0B0"/>
              </a:solidFill>
            </a:endParaRPr>
          </a:p>
          <a:p>
            <a:pPr indent="0" lvl="0" marL="0" rtl="0" algn="l">
              <a:spcBef>
                <a:spcPts val="1000"/>
              </a:spcBef>
              <a:spcAft>
                <a:spcPts val="0"/>
              </a:spcAft>
              <a:buSzPts val="1120"/>
              <a:buNone/>
            </a:pPr>
            <a:r>
              <a:t/>
            </a:r>
            <a:endParaRPr sz="1400">
              <a:solidFill>
                <a:srgbClr val="B0B0B0"/>
              </a:solidFill>
            </a:endParaRPr>
          </a:p>
          <a:p>
            <a:pPr indent="0" lvl="0" marL="0" rtl="0" algn="l">
              <a:spcBef>
                <a:spcPts val="1000"/>
              </a:spcBef>
              <a:spcAft>
                <a:spcPts val="0"/>
              </a:spcAft>
              <a:buSzPts val="1120"/>
              <a:buNone/>
            </a:pPr>
            <a:r>
              <a:t/>
            </a:r>
            <a:endParaRPr sz="1400">
              <a:solidFill>
                <a:srgbClr val="B0B0B0"/>
              </a:solidFill>
            </a:endParaRPr>
          </a:p>
          <a:p>
            <a:pPr indent="0" lvl="0" marL="0" rtl="0" algn="l">
              <a:spcBef>
                <a:spcPts val="1000"/>
              </a:spcBef>
              <a:spcAft>
                <a:spcPts val="0"/>
              </a:spcAft>
              <a:buSzPts val="1120"/>
              <a:buNone/>
            </a:pPr>
            <a:r>
              <a:t/>
            </a:r>
            <a:endParaRPr sz="1400">
              <a:solidFill>
                <a:srgbClr val="B0B0B0"/>
              </a:solidFill>
            </a:endParaRPr>
          </a:p>
          <a:p>
            <a:pPr indent="0" lvl="0" marL="0" rtl="0" algn="l">
              <a:spcBef>
                <a:spcPts val="1000"/>
              </a:spcBef>
              <a:spcAft>
                <a:spcPts val="0"/>
              </a:spcAft>
              <a:buSzPts val="1440"/>
              <a:buNone/>
            </a:pPr>
            <a:r>
              <a:t/>
            </a:r>
            <a:endParaRPr/>
          </a:p>
        </p:txBody>
      </p:sp>
      <p:pic>
        <p:nvPicPr>
          <p:cNvPr id="540" name="Google Shape;540;p54"/>
          <p:cNvPicPr preferRelativeResize="0"/>
          <p:nvPr/>
        </p:nvPicPr>
        <p:blipFill rotWithShape="1">
          <a:blip r:embed="rId3">
            <a:alphaModFix/>
          </a:blip>
          <a:srcRect b="0" l="0" r="0" t="0"/>
          <a:stretch/>
        </p:blipFill>
        <p:spPr>
          <a:xfrm>
            <a:off x="602520" y="3865419"/>
            <a:ext cx="4638520" cy="2749522"/>
          </a:xfrm>
          <a:prstGeom prst="rect">
            <a:avLst/>
          </a:prstGeom>
          <a:noFill/>
          <a:ln>
            <a:noFill/>
          </a:ln>
        </p:spPr>
      </p:pic>
      <p:pic>
        <p:nvPicPr>
          <p:cNvPr id="541" name="Google Shape;541;p54"/>
          <p:cNvPicPr preferRelativeResize="0"/>
          <p:nvPr/>
        </p:nvPicPr>
        <p:blipFill rotWithShape="1">
          <a:blip r:embed="rId4">
            <a:alphaModFix/>
          </a:blip>
          <a:srcRect b="0" l="0" r="0" t="0"/>
          <a:stretch/>
        </p:blipFill>
        <p:spPr>
          <a:xfrm>
            <a:off x="5469774" y="87284"/>
            <a:ext cx="3158836" cy="236912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55"/>
          <p:cNvSpPr txBox="1"/>
          <p:nvPr>
            <p:ph type="title"/>
          </p:nvPr>
        </p:nvSpPr>
        <p:spPr>
          <a:xfrm>
            <a:off x="677334" y="307572"/>
            <a:ext cx="8596669" cy="806334"/>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2800"/>
              <a:buFont typeface="Trebuchet MS"/>
              <a:buNone/>
            </a:pPr>
            <a:r>
              <a:rPr lang="tr-TR" sz="2800"/>
              <a:t>PERSONEL EĞİTİMLERİ VE SOSYAL FAALİYETLER</a:t>
            </a:r>
            <a:endParaRPr/>
          </a:p>
        </p:txBody>
      </p:sp>
      <p:sp>
        <p:nvSpPr>
          <p:cNvPr id="547" name="Google Shape;547;p55"/>
          <p:cNvSpPr txBox="1"/>
          <p:nvPr>
            <p:ph idx="1" type="body"/>
          </p:nvPr>
        </p:nvSpPr>
        <p:spPr>
          <a:xfrm>
            <a:off x="606830" y="1113905"/>
            <a:ext cx="8667172" cy="5087390"/>
          </a:xfrm>
          <a:prstGeom prst="rect">
            <a:avLst/>
          </a:prstGeom>
          <a:noFill/>
          <a:ln>
            <a:noFill/>
          </a:ln>
        </p:spPr>
        <p:txBody>
          <a:bodyPr anchorCtr="0" anchor="t" bIns="45700" lIns="91425" spcFirstLastPara="1" rIns="91425" wrap="square" tIns="45700">
            <a:normAutofit fontScale="92500"/>
          </a:bodyPr>
          <a:lstStyle/>
          <a:p>
            <a:pPr indent="0" lvl="0" marL="0" rtl="0" algn="l">
              <a:spcBef>
                <a:spcPts val="0"/>
              </a:spcBef>
              <a:spcAft>
                <a:spcPts val="0"/>
              </a:spcAft>
              <a:buSzPct val="80000"/>
              <a:buNone/>
            </a:pPr>
            <a:r>
              <a:rPr lang="tr-TR" sz="1400">
                <a:solidFill>
                  <a:srgbClr val="B0B0B0"/>
                </a:solidFill>
              </a:rPr>
              <a:t>Çalışanların, kendilerini geliştirebilecekleri, fikirlerini özgürce dile getirebilecekler ve ayrımcılığa maruz kalmayacakları uluslararası standartlara uygun, insan haklarına saygılı bir iş ortamı sunmayı amaçlıyoruz. Sorwe uygulaması ile öneri ve isteklerini direk olarak otel yönetimine iletebiliyorlar ve geri dönüş alabiliyorlar .</a:t>
            </a:r>
            <a:endParaRPr/>
          </a:p>
          <a:p>
            <a:pPr indent="0" lvl="0" marL="0" rtl="0" algn="l">
              <a:spcBef>
                <a:spcPts val="1000"/>
              </a:spcBef>
              <a:spcAft>
                <a:spcPts val="0"/>
              </a:spcAft>
              <a:buSzPct val="80000"/>
              <a:buNone/>
            </a:pPr>
            <a:r>
              <a:t/>
            </a:r>
            <a:endParaRPr sz="1600">
              <a:solidFill>
                <a:srgbClr val="B0B0B0"/>
              </a:solidFill>
            </a:endParaRPr>
          </a:p>
          <a:p>
            <a:pPr indent="0" lvl="0" marL="0" rtl="0" algn="l">
              <a:spcBef>
                <a:spcPts val="1000"/>
              </a:spcBef>
              <a:spcAft>
                <a:spcPts val="0"/>
              </a:spcAft>
              <a:buSzPct val="80000"/>
              <a:buNone/>
            </a:pPr>
            <a:r>
              <a:t/>
            </a:r>
            <a:endParaRPr sz="1600">
              <a:solidFill>
                <a:srgbClr val="B0B0B0"/>
              </a:solidFill>
            </a:endParaRPr>
          </a:p>
          <a:p>
            <a:pPr indent="0" lvl="0" marL="0" rtl="0" algn="l">
              <a:spcBef>
                <a:spcPts val="1000"/>
              </a:spcBef>
              <a:spcAft>
                <a:spcPts val="0"/>
              </a:spcAft>
              <a:buSzPct val="80000"/>
              <a:buNone/>
            </a:pPr>
            <a:r>
              <a:t/>
            </a:r>
            <a:endParaRPr sz="1600">
              <a:solidFill>
                <a:srgbClr val="B0B0B0"/>
              </a:solidFill>
            </a:endParaRPr>
          </a:p>
          <a:p>
            <a:pPr indent="0" lvl="0" marL="0" rtl="0" algn="l">
              <a:spcBef>
                <a:spcPts val="1000"/>
              </a:spcBef>
              <a:spcAft>
                <a:spcPts val="0"/>
              </a:spcAft>
              <a:buSzPct val="80000"/>
              <a:buNone/>
            </a:pPr>
            <a:r>
              <a:t/>
            </a:r>
            <a:endParaRPr sz="1600">
              <a:solidFill>
                <a:srgbClr val="B0B0B0"/>
              </a:solidFill>
            </a:endParaRPr>
          </a:p>
          <a:p>
            <a:pPr indent="0" lvl="0" marL="0" rtl="0" algn="l">
              <a:spcBef>
                <a:spcPts val="1000"/>
              </a:spcBef>
              <a:spcAft>
                <a:spcPts val="0"/>
              </a:spcAft>
              <a:buSzPct val="80000"/>
              <a:buNone/>
            </a:pPr>
            <a:r>
              <a:t/>
            </a:r>
            <a:endParaRPr sz="1600">
              <a:solidFill>
                <a:srgbClr val="B0B0B0"/>
              </a:solidFill>
            </a:endParaRPr>
          </a:p>
          <a:p>
            <a:pPr indent="0" lvl="0" marL="0" rtl="0" algn="l">
              <a:spcBef>
                <a:spcPts val="1000"/>
              </a:spcBef>
              <a:spcAft>
                <a:spcPts val="0"/>
              </a:spcAft>
              <a:buSzPct val="80000"/>
              <a:buNone/>
            </a:pPr>
            <a:r>
              <a:t/>
            </a:r>
            <a:endParaRPr sz="1600">
              <a:solidFill>
                <a:srgbClr val="B0B0B0"/>
              </a:solidFill>
            </a:endParaRPr>
          </a:p>
          <a:p>
            <a:pPr indent="0" lvl="0" marL="0" rtl="0" algn="l">
              <a:spcBef>
                <a:spcPts val="1000"/>
              </a:spcBef>
              <a:spcAft>
                <a:spcPts val="0"/>
              </a:spcAft>
              <a:buSzPct val="80000"/>
              <a:buNone/>
            </a:pPr>
            <a:r>
              <a:t/>
            </a:r>
            <a:endParaRPr sz="1600">
              <a:solidFill>
                <a:srgbClr val="B0B0B0"/>
              </a:solidFill>
            </a:endParaRPr>
          </a:p>
          <a:p>
            <a:pPr indent="0" lvl="0" marL="0" rtl="0" algn="l">
              <a:spcBef>
                <a:spcPts val="1000"/>
              </a:spcBef>
              <a:spcAft>
                <a:spcPts val="0"/>
              </a:spcAft>
              <a:buSzPct val="80000"/>
              <a:buNone/>
            </a:pPr>
            <a:r>
              <a:t/>
            </a:r>
            <a:endParaRPr sz="1400">
              <a:solidFill>
                <a:srgbClr val="B0B0B0"/>
              </a:solidFill>
            </a:endParaRPr>
          </a:p>
          <a:p>
            <a:pPr indent="0" lvl="0" marL="0" rtl="0" algn="l">
              <a:spcBef>
                <a:spcPts val="1000"/>
              </a:spcBef>
              <a:spcAft>
                <a:spcPts val="0"/>
              </a:spcAft>
              <a:buSzPct val="80000"/>
              <a:buNone/>
            </a:pPr>
            <a:r>
              <a:t/>
            </a:r>
            <a:endParaRPr sz="1400">
              <a:solidFill>
                <a:srgbClr val="B0B0B0"/>
              </a:solidFill>
            </a:endParaRPr>
          </a:p>
          <a:p>
            <a:pPr indent="0" lvl="0" marL="0" rtl="0" algn="l">
              <a:spcBef>
                <a:spcPts val="1000"/>
              </a:spcBef>
              <a:spcAft>
                <a:spcPts val="0"/>
              </a:spcAft>
              <a:buSzPct val="80000"/>
              <a:buNone/>
            </a:pPr>
            <a:r>
              <a:t/>
            </a:r>
            <a:endParaRPr sz="1400">
              <a:solidFill>
                <a:srgbClr val="B0B0B0"/>
              </a:solidFill>
            </a:endParaRPr>
          </a:p>
          <a:p>
            <a:pPr indent="0" lvl="0" marL="0" rtl="0" algn="l">
              <a:spcBef>
                <a:spcPts val="1000"/>
              </a:spcBef>
              <a:spcAft>
                <a:spcPts val="0"/>
              </a:spcAft>
              <a:buSzPct val="80000"/>
              <a:buNone/>
            </a:pPr>
            <a:r>
              <a:rPr lang="tr-TR" sz="1400">
                <a:solidFill>
                  <a:srgbClr val="B0B0B0"/>
                </a:solidFill>
              </a:rPr>
              <a:t>Personel yemekhanesi, çalışanlar için personel yemekhanesinde çıkan yemekler ücretsizdir. Kahvaltı, öğle, akşam ve gece menüsü şeklinde hizmet vermektedir. Doktor ofisi, otelimizde bir doktor ve bir hemşirenin bulunduğu doktor ofisi bulunmaktadır. Çalışanlarımız sağlık hizmetinden mesai saatleri içerisinde yararlanabilmektedir.</a:t>
            </a:r>
            <a:endParaRPr/>
          </a:p>
          <a:p>
            <a:pPr indent="0" lvl="0" marL="0" rtl="0" algn="l">
              <a:spcBef>
                <a:spcPts val="1000"/>
              </a:spcBef>
              <a:spcAft>
                <a:spcPts val="0"/>
              </a:spcAft>
              <a:buSzPct val="80000"/>
              <a:buNone/>
            </a:pPr>
            <a:r>
              <a:t/>
            </a:r>
            <a:endParaRPr sz="1400">
              <a:solidFill>
                <a:srgbClr val="B0B0B0"/>
              </a:solidFill>
            </a:endParaRPr>
          </a:p>
          <a:p>
            <a:pPr indent="0" lvl="0" marL="0" rtl="0" algn="l">
              <a:spcBef>
                <a:spcPts val="1000"/>
              </a:spcBef>
              <a:spcAft>
                <a:spcPts val="0"/>
              </a:spcAft>
              <a:buSzPct val="79999"/>
              <a:buNone/>
            </a:pPr>
            <a:r>
              <a:t/>
            </a:r>
            <a:endParaRPr/>
          </a:p>
        </p:txBody>
      </p:sp>
      <p:pic>
        <p:nvPicPr>
          <p:cNvPr id="548" name="Google Shape;548;p55"/>
          <p:cNvPicPr preferRelativeResize="0"/>
          <p:nvPr/>
        </p:nvPicPr>
        <p:blipFill rotWithShape="1">
          <a:blip r:embed="rId3">
            <a:alphaModFix/>
          </a:blip>
          <a:srcRect b="0" l="0" r="0" t="0"/>
          <a:stretch/>
        </p:blipFill>
        <p:spPr>
          <a:xfrm>
            <a:off x="1554479" y="2061557"/>
            <a:ext cx="6143105" cy="287620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6"/>
          <p:cNvSpPr txBox="1"/>
          <p:nvPr>
            <p:ph type="title"/>
          </p:nvPr>
        </p:nvSpPr>
        <p:spPr>
          <a:xfrm>
            <a:off x="573125" y="204000"/>
            <a:ext cx="8700900" cy="9618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tr-TR"/>
              <a:t>PERSONEL EĞİTİMLERİ VE SOSYAL FAALİYETLER</a:t>
            </a:r>
            <a:endParaRPr/>
          </a:p>
        </p:txBody>
      </p:sp>
      <p:sp>
        <p:nvSpPr>
          <p:cNvPr id="554" name="Google Shape;554;p56"/>
          <p:cNvSpPr txBox="1"/>
          <p:nvPr>
            <p:ph idx="1" type="body"/>
          </p:nvPr>
        </p:nvSpPr>
        <p:spPr>
          <a:xfrm>
            <a:off x="798022" y="1263535"/>
            <a:ext cx="8475980" cy="477782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chemeClr val="accent1"/>
                </a:solidFill>
              </a:rPr>
              <a:t>Personel İstihdamı</a:t>
            </a:r>
            <a:endParaRPr>
              <a:solidFill>
                <a:schemeClr val="accent1"/>
              </a:solidFill>
            </a:endParaRPr>
          </a:p>
          <a:p>
            <a:pPr indent="0" lvl="0" marL="0" rtl="0" algn="l">
              <a:spcBef>
                <a:spcPts val="1000"/>
              </a:spcBef>
              <a:spcAft>
                <a:spcPts val="0"/>
              </a:spcAft>
              <a:buSzPts val="1440"/>
              <a:buNone/>
            </a:pPr>
            <a:r>
              <a:rPr lang="tr-TR">
                <a:solidFill>
                  <a:srgbClr val="B0B0B0"/>
                </a:solidFill>
              </a:rPr>
              <a:t>Tesisimiz toplumla yerel toplum ile daha yakın ilişki kurmak adına yerel halktan personel teminine öncelik verir. Bu durumun yerel halk ile daha yakın bir ilişki</a:t>
            </a:r>
            <a:endParaRPr/>
          </a:p>
          <a:p>
            <a:pPr indent="0" lvl="0" marL="0" rtl="0" algn="l">
              <a:spcBef>
                <a:spcPts val="1000"/>
              </a:spcBef>
              <a:spcAft>
                <a:spcPts val="0"/>
              </a:spcAft>
              <a:buSzPts val="1440"/>
              <a:buNone/>
            </a:pPr>
            <a:r>
              <a:rPr lang="tr-TR">
                <a:solidFill>
                  <a:srgbClr val="B0B0B0"/>
                </a:solidFill>
              </a:rPr>
              <a:t>kurmasına yardımcı inancındadır. Yerel halktan çalışanlar sayesinde, toplumun ihtiyaçlarını daha iyi anlayabiliriz ve daha kaliteli hizmetler sunabiliriz.</a:t>
            </a:r>
            <a:endParaRPr/>
          </a:p>
          <a:p>
            <a:pPr indent="0" lvl="0" marL="0" rtl="0" algn="l">
              <a:spcBef>
                <a:spcPts val="1000"/>
              </a:spcBef>
              <a:spcAft>
                <a:spcPts val="0"/>
              </a:spcAft>
              <a:buSzPts val="1440"/>
              <a:buNone/>
            </a:pPr>
            <a:r>
              <a:t/>
            </a:r>
            <a:endParaRPr>
              <a:solidFill>
                <a:schemeClr val="accent1"/>
              </a:solidFill>
            </a:endParaRPr>
          </a:p>
        </p:txBody>
      </p:sp>
      <p:pic>
        <p:nvPicPr>
          <p:cNvPr id="555" name="Google Shape;555;p56"/>
          <p:cNvPicPr preferRelativeResize="0"/>
          <p:nvPr/>
        </p:nvPicPr>
        <p:blipFill rotWithShape="1">
          <a:blip r:embed="rId3">
            <a:alphaModFix/>
          </a:blip>
          <a:srcRect b="0" l="0" r="0" t="0"/>
          <a:stretch/>
        </p:blipFill>
        <p:spPr>
          <a:xfrm>
            <a:off x="2008412" y="3332279"/>
            <a:ext cx="5066215" cy="279221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7"/>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tr-TR"/>
              <a:t>Villa Sunflower Otel </a:t>
            </a:r>
            <a:endParaRPr/>
          </a:p>
        </p:txBody>
      </p:sp>
      <p:sp>
        <p:nvSpPr>
          <p:cNvPr id="561" name="Google Shape;561;p57"/>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tr-TR"/>
              <a:t>Sürdürülebilirlik Raporu - 2023 </a:t>
            </a:r>
            <a:endParaRPr/>
          </a:p>
          <a:p>
            <a:pPr indent="0" lvl="0" marL="0" rtl="0" algn="r">
              <a:spcBef>
                <a:spcPts val="1000"/>
              </a:spcBef>
              <a:spcAft>
                <a:spcPts val="0"/>
              </a:spcAft>
              <a:buSzPts val="1440"/>
              <a:buNone/>
            </a:pPr>
            <a:r>
              <a:t/>
            </a:r>
            <a:endParaRPr/>
          </a:p>
        </p:txBody>
      </p:sp>
      <p:pic>
        <p:nvPicPr>
          <p:cNvPr id="562" name="Google Shape;562;p57"/>
          <p:cNvPicPr preferRelativeResize="0"/>
          <p:nvPr/>
        </p:nvPicPr>
        <p:blipFill rotWithShape="1">
          <a:blip r:embed="rId3">
            <a:alphaModFix/>
          </a:blip>
          <a:srcRect b="0" l="0" r="0" t="0"/>
          <a:stretch/>
        </p:blipFill>
        <p:spPr>
          <a:xfrm>
            <a:off x="3326054" y="293863"/>
            <a:ext cx="4128961" cy="26600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6"/>
          <p:cNvSpPr txBox="1"/>
          <p:nvPr>
            <p:ph idx="1" type="body"/>
          </p:nvPr>
        </p:nvSpPr>
        <p:spPr>
          <a:xfrm>
            <a:off x="565150" y="465138"/>
            <a:ext cx="8709025" cy="557688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t/>
            </a:r>
            <a:endParaRPr>
              <a:solidFill>
                <a:srgbClr val="B0B0B0"/>
              </a:solidFill>
            </a:endParaRPr>
          </a:p>
          <a:p>
            <a:pPr indent="0" lvl="0" marL="0" rtl="0" algn="l">
              <a:spcBef>
                <a:spcPts val="1000"/>
              </a:spcBef>
              <a:spcAft>
                <a:spcPts val="0"/>
              </a:spcAft>
              <a:buSzPts val="1440"/>
              <a:buNone/>
            </a:pPr>
            <a:r>
              <a:rPr lang="tr-TR">
                <a:solidFill>
                  <a:srgbClr val="B0B0B0"/>
                </a:solidFill>
              </a:rPr>
              <a:t>Sürdürülebilirlik, çalışanlara en uygun koşulların sağlanmasından yaratılan katma değerin toplumla paylaşılmasına kadar geniş bir kapsama sahiptir.</a:t>
            </a:r>
            <a:endParaRPr>
              <a:solidFill>
                <a:srgbClr val="B0B0B0"/>
              </a:solidFill>
            </a:endParaRPr>
          </a:p>
          <a:p>
            <a:pPr indent="0" lvl="0" marL="0" rtl="0" algn="l">
              <a:spcBef>
                <a:spcPts val="1000"/>
              </a:spcBef>
              <a:spcAft>
                <a:spcPts val="0"/>
              </a:spcAft>
              <a:buSzPts val="1440"/>
              <a:buNone/>
            </a:pPr>
            <a:r>
              <a:rPr lang="tr-TR">
                <a:solidFill>
                  <a:srgbClr val="B0B0B0"/>
                </a:solidFill>
              </a:rPr>
              <a:t>Bu raporda yer alan bilgiler, aksi belirtilmediği takdirde 2023 yılı içerisindeki</a:t>
            </a:r>
            <a:endParaRPr/>
          </a:p>
          <a:p>
            <a:pPr indent="0" lvl="0" marL="0" rtl="0" algn="l">
              <a:spcBef>
                <a:spcPts val="1000"/>
              </a:spcBef>
              <a:spcAft>
                <a:spcPts val="0"/>
              </a:spcAft>
              <a:buSzPts val="1440"/>
              <a:buNone/>
            </a:pPr>
            <a:r>
              <a:rPr lang="tr-TR">
                <a:solidFill>
                  <a:srgbClr val="B0B0B0"/>
                </a:solidFill>
              </a:rPr>
              <a:t>performansımızı içermektedir. 2023 sürdürülebilirlik raporu;</a:t>
            </a:r>
            <a:endParaRPr/>
          </a:p>
          <a:p>
            <a:pPr indent="0" lvl="0" marL="0" rtl="0" algn="l">
              <a:spcBef>
                <a:spcPts val="1000"/>
              </a:spcBef>
              <a:spcAft>
                <a:spcPts val="0"/>
              </a:spcAft>
              <a:buSzPts val="1440"/>
              <a:buNone/>
            </a:pPr>
            <a:r>
              <a:t/>
            </a:r>
            <a:endParaRPr>
              <a:solidFill>
                <a:srgbClr val="B0B0B0"/>
              </a:solidFill>
            </a:endParaRPr>
          </a:p>
          <a:p>
            <a:pPr indent="0" lvl="0" marL="0" rtl="0" algn="l">
              <a:spcBef>
                <a:spcPts val="1000"/>
              </a:spcBef>
              <a:spcAft>
                <a:spcPts val="0"/>
              </a:spcAft>
              <a:buSzPts val="1440"/>
              <a:buNone/>
            </a:pPr>
            <a:r>
              <a:t/>
            </a:r>
            <a:endParaRPr>
              <a:solidFill>
                <a:srgbClr val="B0B0B0"/>
              </a:solidFill>
            </a:endParaRPr>
          </a:p>
          <a:p>
            <a:pPr indent="-342900" lvl="0" marL="342900" rtl="0" algn="l">
              <a:spcBef>
                <a:spcPts val="1000"/>
              </a:spcBef>
              <a:spcAft>
                <a:spcPts val="0"/>
              </a:spcAft>
              <a:buSzPts val="1440"/>
              <a:buFont typeface="Noto Sans Symbols"/>
              <a:buChar char="⮚"/>
            </a:pPr>
            <a:r>
              <a:rPr lang="tr-TR">
                <a:solidFill>
                  <a:srgbClr val="B0B0B0"/>
                </a:solidFill>
              </a:rPr>
              <a:t>Otellerimizin çevresel, sosyal ve ekonomik performans değerlendirmesini,</a:t>
            </a:r>
            <a:endParaRPr/>
          </a:p>
          <a:p>
            <a:pPr indent="-342900" lvl="0" marL="342900" rtl="0" algn="l">
              <a:spcBef>
                <a:spcPts val="1000"/>
              </a:spcBef>
              <a:spcAft>
                <a:spcPts val="0"/>
              </a:spcAft>
              <a:buSzPts val="1440"/>
              <a:buFont typeface="Noto Sans Symbols"/>
              <a:buChar char="⮚"/>
            </a:pPr>
            <a:r>
              <a:rPr lang="tr-TR">
                <a:solidFill>
                  <a:srgbClr val="B0B0B0"/>
                </a:solidFill>
              </a:rPr>
              <a:t>Bu performansı artırmak adına belirlenen hedefleri,</a:t>
            </a:r>
            <a:endParaRPr/>
          </a:p>
          <a:p>
            <a:pPr indent="-342900" lvl="0" marL="342900" rtl="0" algn="l">
              <a:spcBef>
                <a:spcPts val="1000"/>
              </a:spcBef>
              <a:spcAft>
                <a:spcPts val="0"/>
              </a:spcAft>
              <a:buSzPts val="1440"/>
              <a:buFont typeface="Noto Sans Symbols"/>
              <a:buChar char="⮚"/>
            </a:pPr>
            <a:r>
              <a:rPr lang="tr-TR">
                <a:solidFill>
                  <a:srgbClr val="B0B0B0"/>
                </a:solidFill>
              </a:rPr>
              <a:t>Bu hedeflere ulaşmak için izlenecek strateji ,plan ve süreci,</a:t>
            </a:r>
            <a:endParaRPr/>
          </a:p>
          <a:p>
            <a:pPr indent="-342900" lvl="0" marL="342900" rtl="0" algn="l">
              <a:spcBef>
                <a:spcPts val="1000"/>
              </a:spcBef>
              <a:spcAft>
                <a:spcPts val="0"/>
              </a:spcAft>
              <a:buSzPts val="1440"/>
              <a:buFont typeface="Noto Sans Symbols"/>
              <a:buChar char="⮚"/>
            </a:pPr>
            <a:r>
              <a:rPr lang="tr-TR">
                <a:solidFill>
                  <a:srgbClr val="B0B0B0"/>
                </a:solidFill>
              </a:rPr>
              <a:t>Karşılaşılabilecek olası riskleri,</a:t>
            </a:r>
            <a:endParaRPr/>
          </a:p>
          <a:p>
            <a:pPr indent="-342900" lvl="0" marL="342900" rtl="0" algn="l">
              <a:spcBef>
                <a:spcPts val="1000"/>
              </a:spcBef>
              <a:spcAft>
                <a:spcPts val="0"/>
              </a:spcAft>
              <a:buSzPts val="1440"/>
              <a:buFont typeface="Noto Sans Symbols"/>
              <a:buChar char="⮚"/>
            </a:pPr>
            <a:r>
              <a:rPr lang="tr-TR">
                <a:solidFill>
                  <a:srgbClr val="B0B0B0"/>
                </a:solidFill>
              </a:rPr>
              <a:t>Ölçümlenen performans sonuçlarını içermektedir.</a:t>
            </a:r>
            <a:endParaRPr/>
          </a:p>
          <a:p>
            <a:pPr indent="0" lvl="0" marL="0" rtl="0" algn="l">
              <a:spcBef>
                <a:spcPts val="1000"/>
              </a:spcBef>
              <a:spcAft>
                <a:spcPts val="0"/>
              </a:spcAft>
              <a:buSzPts val="1440"/>
              <a:buNone/>
            </a:pPr>
            <a:r>
              <a:t/>
            </a:r>
            <a:endParaRPr>
              <a:solidFill>
                <a:srgbClr val="B0B0B0"/>
              </a:solidFill>
            </a:endParaRPr>
          </a:p>
          <a:p>
            <a:pPr indent="-251459" lvl="0" marL="342900" rtl="0" algn="l">
              <a:spcBef>
                <a:spcPts val="1000"/>
              </a:spcBef>
              <a:spcAft>
                <a:spcPts val="0"/>
              </a:spcAft>
              <a:buSzPts val="1440"/>
              <a:buFont typeface="Noto Sans Symbols"/>
              <a:buNone/>
            </a:pPr>
            <a:r>
              <a:t/>
            </a:r>
            <a:endParaRPr>
              <a:solidFill>
                <a:srgbClr val="B0B0B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7"/>
          <p:cNvSpPr txBox="1"/>
          <p:nvPr>
            <p:ph type="title"/>
          </p:nvPr>
        </p:nvSpPr>
        <p:spPr>
          <a:xfrm>
            <a:off x="872836" y="609600"/>
            <a:ext cx="8401166" cy="66224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GENEL MÜDÜR MESAJI</a:t>
            </a:r>
            <a:endParaRPr/>
          </a:p>
        </p:txBody>
      </p:sp>
      <p:sp>
        <p:nvSpPr>
          <p:cNvPr id="187" name="Google Shape;187;p7"/>
          <p:cNvSpPr txBox="1"/>
          <p:nvPr>
            <p:ph idx="1" type="body"/>
          </p:nvPr>
        </p:nvSpPr>
        <p:spPr>
          <a:xfrm>
            <a:off x="515389" y="1404851"/>
            <a:ext cx="8758613" cy="463651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rgbClr val="B0B0B0"/>
                </a:solidFill>
              </a:rPr>
              <a:t>Tesisimiz faaliyetlerine başladığı günde bu güne kadar, misafir memnuniyetinin temelinin çalışan memnuniyeti ile doğru orantılı olduğunu bilincindedir. Çalışanlarımızın merkeze alındığı yönetim anlayışımızı, kültür ve değerlerimizin korunduğu, değişimin doğallıkla bütünleştiği ürünlerimizle, markalaşmış hizmetin örneklerini sektörümüze sunmakla gurur duyuyoruz.</a:t>
            </a:r>
            <a:endParaRPr/>
          </a:p>
          <a:p>
            <a:pPr indent="0" lvl="0" marL="0" rtl="0" algn="l">
              <a:spcBef>
                <a:spcPts val="1000"/>
              </a:spcBef>
              <a:spcAft>
                <a:spcPts val="0"/>
              </a:spcAft>
              <a:buSzPts val="1440"/>
              <a:buNone/>
            </a:pPr>
            <a:r>
              <a:rPr lang="tr-TR">
                <a:solidFill>
                  <a:srgbClr val="B0B0B0"/>
                </a:solidFill>
              </a:rPr>
              <a:t>Yasal uyumun bir adım önüne geçerek yaptığımız işlerde kalite, çevre, enerji ve iş sağlığı güvenliği konularında ulusal ve uluslararası standartlara erişme gayretindeyiz. Tüm paydaşlarımızla içten, kalıcı ve saygın ilişkiler kurmaya özen gösteren, güven üzerine oturtulmuş iletişimimizle, toplumsal duyarlılığı çalışmalarımızda göz ardı etmiyoruz.</a:t>
            </a:r>
            <a:endParaRPr/>
          </a:p>
          <a:p>
            <a:pPr indent="0" lvl="0" marL="0" rtl="0" algn="l">
              <a:spcBef>
                <a:spcPts val="1000"/>
              </a:spcBef>
              <a:spcAft>
                <a:spcPts val="0"/>
              </a:spcAft>
              <a:buSzPts val="1440"/>
              <a:buNone/>
            </a:pPr>
            <a:r>
              <a:rPr lang="tr-TR">
                <a:solidFill>
                  <a:srgbClr val="B0B0B0"/>
                </a:solidFill>
              </a:rPr>
              <a:t>Çeşitli toplumsal meseleler küresel ölçekte daha ciddi hale geldikçe ve uluslararası toplum, Sürdürülebilir Kalkınma Hedeflerine ulaşmak gibi yollarla sürdürülebilir bir toplum inşa etmeyi hedefledikçe, orijinal misyonumuza dayalı yönetim daha da önemli hale geleceğini biliyoruz.</a:t>
            </a:r>
            <a:endParaRPr>
              <a:solidFill>
                <a:srgbClr val="B0B0B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8"/>
          <p:cNvSpPr txBox="1"/>
          <p:nvPr>
            <p:ph type="title"/>
          </p:nvPr>
        </p:nvSpPr>
        <p:spPr>
          <a:xfrm>
            <a:off x="764770" y="839584"/>
            <a:ext cx="8509231" cy="109081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GENEL MÜDÜR MESAJI</a:t>
            </a:r>
            <a:endParaRPr/>
          </a:p>
        </p:txBody>
      </p:sp>
      <p:sp>
        <p:nvSpPr>
          <p:cNvPr id="193" name="Google Shape;193;p8"/>
          <p:cNvSpPr txBox="1"/>
          <p:nvPr>
            <p:ph idx="1" type="body"/>
          </p:nvPr>
        </p:nvSpPr>
        <p:spPr>
          <a:xfrm>
            <a:off x="556953" y="2160589"/>
            <a:ext cx="8717049" cy="409058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tr-TR">
                <a:solidFill>
                  <a:srgbClr val="B0B0B0"/>
                </a:solidFill>
              </a:rPr>
              <a:t>Bu düşünce tarzına dayanarak Villa Sunflower Hotel, çocuklarımızın, torunlarımızın ve ötesinin hem madde hem de zihin olarak refah içinde yaşayabilmesi için ideal bir topluma ulaşmaya yardımcı olmaya çabalayacaktır. </a:t>
            </a:r>
            <a:endParaRPr>
              <a:solidFill>
                <a:srgbClr val="B0B0B0"/>
              </a:solidFill>
            </a:endParaRPr>
          </a:p>
          <a:p>
            <a:pPr indent="0" lvl="0" marL="0" rtl="0" algn="l">
              <a:spcBef>
                <a:spcPts val="1000"/>
              </a:spcBef>
              <a:spcAft>
                <a:spcPts val="0"/>
              </a:spcAft>
              <a:buSzPts val="1440"/>
              <a:buNone/>
            </a:pPr>
            <a:r>
              <a:rPr lang="tr-TR">
                <a:solidFill>
                  <a:srgbClr val="B0B0B0"/>
                </a:solidFill>
              </a:rPr>
              <a:t>Ve toplumun ihtiyaç duyduğu değerli bir şirket olmayı, böylece paydaşlar açısından kurumsal değeri, finansal açıdan işletme değerini artırmayı hedefleyeceğiz. Bu bağlamda tedarikçilerimiz, iş ortaklarımız ve tüm çalışanlarımıza özverili çalışmaları için teşekkür ediyorum.</a:t>
            </a:r>
            <a:endParaRPr/>
          </a:p>
          <a:p>
            <a:pPr indent="0" lvl="0" marL="0" rtl="0" algn="l">
              <a:spcBef>
                <a:spcPts val="1000"/>
              </a:spcBef>
              <a:spcAft>
                <a:spcPts val="0"/>
              </a:spcAft>
              <a:buSzPts val="1440"/>
              <a:buNone/>
            </a:pPr>
            <a:r>
              <a:t/>
            </a:r>
            <a:endParaRPr>
              <a:solidFill>
                <a:srgbClr val="B0B0B0"/>
              </a:solidFill>
            </a:endParaRPr>
          </a:p>
          <a:p>
            <a:pPr indent="0" lvl="0" marL="0" rtl="0" algn="l">
              <a:spcBef>
                <a:spcPts val="1000"/>
              </a:spcBef>
              <a:spcAft>
                <a:spcPts val="0"/>
              </a:spcAft>
              <a:buSzPts val="1440"/>
              <a:buNone/>
            </a:pPr>
            <a:r>
              <a:rPr lang="tr-TR">
                <a:solidFill>
                  <a:srgbClr val="B0B0B0"/>
                </a:solidFill>
              </a:rPr>
              <a:t>Saygılarımla.</a:t>
            </a:r>
            <a:endParaRPr/>
          </a:p>
          <a:p>
            <a:pPr indent="0" lvl="0" marL="0" rtl="0" algn="l">
              <a:spcBef>
                <a:spcPts val="1000"/>
              </a:spcBef>
              <a:spcAft>
                <a:spcPts val="0"/>
              </a:spcAft>
              <a:buSzPts val="1440"/>
              <a:buNone/>
            </a:pPr>
            <a:r>
              <a:rPr lang="tr-TR">
                <a:solidFill>
                  <a:srgbClr val="B0B0B0"/>
                </a:solidFill>
              </a:rPr>
              <a:t>Okan BAYIR</a:t>
            </a:r>
            <a:endParaRPr/>
          </a:p>
          <a:p>
            <a:pPr indent="0" lvl="0" marL="0" rtl="0" algn="l">
              <a:spcBef>
                <a:spcPts val="1000"/>
              </a:spcBef>
              <a:spcAft>
                <a:spcPts val="0"/>
              </a:spcAft>
              <a:buSzPts val="1440"/>
              <a:buNone/>
            </a:pPr>
            <a:r>
              <a:rPr lang="tr-TR">
                <a:solidFill>
                  <a:srgbClr val="B0B0B0"/>
                </a:solidFill>
              </a:rPr>
              <a:t>Genel Müdür</a:t>
            </a:r>
            <a:endParaRPr>
              <a:solidFill>
                <a:srgbClr val="B0B0B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9"/>
          <p:cNvSpPr txBox="1"/>
          <p:nvPr>
            <p:ph type="title"/>
          </p:nvPr>
        </p:nvSpPr>
        <p:spPr>
          <a:xfrm>
            <a:off x="656705" y="183804"/>
            <a:ext cx="8617297" cy="174659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tr-TR"/>
              <a:t>ÖDÜL &amp; SERTİFİKALARIMIZ</a:t>
            </a:r>
            <a:endParaRPr/>
          </a:p>
        </p:txBody>
      </p:sp>
      <p:pic>
        <p:nvPicPr>
          <p:cNvPr id="199" name="Google Shape;199;p9"/>
          <p:cNvPicPr preferRelativeResize="0"/>
          <p:nvPr>
            <p:ph idx="1" type="body"/>
          </p:nvPr>
        </p:nvPicPr>
        <p:blipFill rotWithShape="1">
          <a:blip r:embed="rId3">
            <a:alphaModFix/>
          </a:blip>
          <a:srcRect b="0" l="0" r="0" t="0"/>
          <a:stretch/>
        </p:blipFill>
        <p:spPr>
          <a:xfrm>
            <a:off x="6485513" y="1118521"/>
            <a:ext cx="2620082" cy="25787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0" name="Google Shape;200;p9"/>
          <p:cNvPicPr preferRelativeResize="0"/>
          <p:nvPr/>
        </p:nvPicPr>
        <p:blipFill rotWithShape="1">
          <a:blip r:embed="rId4">
            <a:alphaModFix/>
          </a:blip>
          <a:srcRect b="0" l="0" r="0" t="0"/>
          <a:stretch/>
        </p:blipFill>
        <p:spPr>
          <a:xfrm>
            <a:off x="3413026" y="1176711"/>
            <a:ext cx="2497323" cy="25206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1" name="Google Shape;201;p9"/>
          <p:cNvPicPr preferRelativeResize="0"/>
          <p:nvPr/>
        </p:nvPicPr>
        <p:blipFill rotWithShape="1">
          <a:blip r:embed="rId5">
            <a:alphaModFix/>
          </a:blip>
          <a:srcRect b="0" l="0" r="0" t="0"/>
          <a:stretch/>
        </p:blipFill>
        <p:spPr>
          <a:xfrm>
            <a:off x="3313306" y="3963016"/>
            <a:ext cx="2682899" cy="26471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2" name="Google Shape;202;p9"/>
          <p:cNvPicPr preferRelativeResize="0"/>
          <p:nvPr/>
        </p:nvPicPr>
        <p:blipFill rotWithShape="1">
          <a:blip r:embed="rId6">
            <a:alphaModFix/>
          </a:blip>
          <a:srcRect b="0" l="0" r="0" t="0"/>
          <a:stretch/>
        </p:blipFill>
        <p:spPr>
          <a:xfrm>
            <a:off x="6583680" y="4071287"/>
            <a:ext cx="2521915" cy="2430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3" name="Google Shape;203;p9"/>
          <p:cNvPicPr preferRelativeResize="0"/>
          <p:nvPr/>
        </p:nvPicPr>
        <p:blipFill rotWithShape="1">
          <a:blip r:embed="rId7">
            <a:alphaModFix/>
          </a:blip>
          <a:srcRect b="0" l="0" r="0" t="0"/>
          <a:stretch/>
        </p:blipFill>
        <p:spPr>
          <a:xfrm>
            <a:off x="261697" y="1264919"/>
            <a:ext cx="2457796" cy="23441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4" name="Google Shape;204;p9"/>
          <p:cNvPicPr preferRelativeResize="0"/>
          <p:nvPr/>
        </p:nvPicPr>
        <p:blipFill rotWithShape="1">
          <a:blip r:embed="rId8">
            <a:alphaModFix/>
          </a:blip>
          <a:srcRect b="0" l="0" r="0" t="0"/>
          <a:stretch/>
        </p:blipFill>
        <p:spPr>
          <a:xfrm>
            <a:off x="422518" y="4071287"/>
            <a:ext cx="2522129" cy="2430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Yüzeyler">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2023-09-27T07:07:23Z</dcterms:created>
  <dc:creator>W10</dc:creator>
</cp:coreProperties>
</file>