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307" r:id="rId25"/>
    <p:sldId id="279" r:id="rId26"/>
    <p:sldId id="280" r:id="rId27"/>
    <p:sldId id="281" r:id="rId28"/>
    <p:sldId id="282" r:id="rId29"/>
    <p:sldId id="283" r:id="rId30"/>
    <p:sldId id="284" r:id="rId31"/>
    <p:sldId id="285" r:id="rId32"/>
    <p:sldId id="321" r:id="rId33"/>
    <p:sldId id="286" r:id="rId34"/>
    <p:sldId id="314" r:id="rId35"/>
    <p:sldId id="287" r:id="rId36"/>
    <p:sldId id="288" r:id="rId37"/>
    <p:sldId id="289" r:id="rId38"/>
    <p:sldId id="290" r:id="rId39"/>
    <p:sldId id="291" r:id="rId40"/>
    <p:sldId id="309" r:id="rId41"/>
    <p:sldId id="310" r:id="rId42"/>
    <p:sldId id="311" r:id="rId43"/>
    <p:sldId id="312" r:id="rId44"/>
    <p:sldId id="292" r:id="rId45"/>
    <p:sldId id="293" r:id="rId46"/>
    <p:sldId id="294" r:id="rId47"/>
    <p:sldId id="295" r:id="rId48"/>
    <p:sldId id="313" r:id="rId49"/>
    <p:sldId id="296" r:id="rId50"/>
    <p:sldId id="298" r:id="rId51"/>
    <p:sldId id="297" r:id="rId52"/>
    <p:sldId id="299" r:id="rId53"/>
    <p:sldId id="300" r:id="rId54"/>
    <p:sldId id="301" r:id="rId55"/>
    <p:sldId id="302" r:id="rId56"/>
    <p:sldId id="318" r:id="rId57"/>
    <p:sldId id="303" r:id="rId58"/>
    <p:sldId id="319" r:id="rId59"/>
    <p:sldId id="320" r:id="rId60"/>
    <p:sldId id="304" r:id="rId61"/>
    <p:sldId id="308" r:id="rId62"/>
    <p:sldId id="306"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5.bin"/><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tr-TR"/>
              <a:t>KİŞİ BAŞI ELEKTRİK TÜKETİMİ</a:t>
            </a:r>
            <a:endParaRPr lang="en-US"/>
          </a:p>
        </c:rich>
      </c:tx>
      <c:layout>
        <c:manualLayout>
          <c:xMode val="edge"/>
          <c:yMode val="edge"/>
          <c:x val="0.14045122484689415"/>
          <c:y val="5.0925925925925923E-2"/>
        </c:manualLayout>
      </c:layout>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'[SUELETRİKLNG TÜKETİMLERİ.xlsx]yıllar kişi başı'!$B$6</c:f>
              <c:strCache>
                <c:ptCount val="1"/>
                <c:pt idx="0">
                  <c:v>2021</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'[SUELETRİKLNG TÜKETİMLERİ.xlsx]yıllar kişi başı'!$A$7:$A$18</c:f>
              <c:strCache>
                <c:ptCount val="12"/>
                <c:pt idx="0">
                  <c:v>OCAK</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'[SUELETRİKLNG TÜKETİMLERİ.xlsx]yıllar kişi başı'!$B$7:$B$18</c:f>
            </c:numRef>
          </c:val>
          <c:extLst>
            <c:ext xmlns:c16="http://schemas.microsoft.com/office/drawing/2014/chart" uri="{C3380CC4-5D6E-409C-BE32-E72D297353CC}">
              <c16:uniqueId val="{00000000-3B2E-4FC0-A4E5-87EEC805AF7A}"/>
            </c:ext>
          </c:extLst>
        </c:ser>
        <c:ser>
          <c:idx val="1"/>
          <c:order val="1"/>
          <c:tx>
            <c:strRef>
              <c:f>'[SUELETRİKLNG TÜKETİMLERİ.xlsx]yıllar kişi başı'!$C$6</c:f>
              <c:strCache>
                <c:ptCount val="1"/>
                <c:pt idx="0">
                  <c:v>2022</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'[SUELETRİKLNG TÜKETİMLERİ.xlsx]yıllar kişi başı'!$A$7:$A$18</c:f>
              <c:strCache>
                <c:ptCount val="12"/>
                <c:pt idx="0">
                  <c:v>OCAK</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'[SUELETRİKLNG TÜKETİMLERİ.xlsx]yıllar kişi başı'!$C$7:$C$18</c:f>
              <c:numCache>
                <c:formatCode>#,##0.00</c:formatCode>
                <c:ptCount val="12"/>
                <c:pt idx="0">
                  <c:v>669.24290322580646</c:v>
                </c:pt>
                <c:pt idx="1">
                  <c:v>726.33392857142849</c:v>
                </c:pt>
                <c:pt idx="2">
                  <c:v>114.13225130890052</c:v>
                </c:pt>
                <c:pt idx="3">
                  <c:v>34.308510054844611</c:v>
                </c:pt>
                <c:pt idx="4">
                  <c:v>18.314412532637075</c:v>
                </c:pt>
                <c:pt idx="5">
                  <c:v>15.201985682631669</c:v>
                </c:pt>
                <c:pt idx="6">
                  <c:v>11.664864209505334</c:v>
                </c:pt>
                <c:pt idx="7">
                  <c:v>12.549516296450072</c:v>
                </c:pt>
                <c:pt idx="8">
                  <c:v>10.997160186859555</c:v>
                </c:pt>
                <c:pt idx="9">
                  <c:v>10.937400021675517</c:v>
                </c:pt>
                <c:pt idx="10">
                  <c:v>11.012579585130418</c:v>
                </c:pt>
                <c:pt idx="11">
                  <c:v>8.5499913438649653</c:v>
                </c:pt>
              </c:numCache>
            </c:numRef>
          </c:val>
          <c:extLst>
            <c:ext xmlns:c16="http://schemas.microsoft.com/office/drawing/2014/chart" uri="{C3380CC4-5D6E-409C-BE32-E72D297353CC}">
              <c16:uniqueId val="{00000001-3B2E-4FC0-A4E5-87EEC805AF7A}"/>
            </c:ext>
          </c:extLst>
        </c:ser>
        <c:ser>
          <c:idx val="2"/>
          <c:order val="2"/>
          <c:tx>
            <c:strRef>
              <c:f>'[SUELETRİKLNG TÜKETİMLERİ.xlsx]yıllar kişi başı'!$D$6</c:f>
              <c:strCache>
                <c:ptCount val="1"/>
                <c:pt idx="0">
                  <c:v>2023</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'[SUELETRİKLNG TÜKETİMLERİ.xlsx]yıllar kişi başı'!$A$7:$A$18</c:f>
              <c:strCache>
                <c:ptCount val="12"/>
                <c:pt idx="0">
                  <c:v>OCAK</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'[SUELETRİKLNG TÜKETİMLERİ.xlsx]yıllar kişi başı'!$D$7:$D$18</c:f>
              <c:numCache>
                <c:formatCode>0.00</c:formatCode>
                <c:ptCount val="12"/>
                <c:pt idx="0">
                  <c:v>9.4645126945126954</c:v>
                </c:pt>
                <c:pt idx="1">
                  <c:v>10.682558518216975</c:v>
                </c:pt>
                <c:pt idx="2">
                  <c:v>9.8268184862692571</c:v>
                </c:pt>
                <c:pt idx="3">
                  <c:v>12.838127629733521</c:v>
                </c:pt>
                <c:pt idx="4">
                  <c:v>9.9098608964451316</c:v>
                </c:pt>
                <c:pt idx="5">
                  <c:v>9.9532852256611335</c:v>
                </c:pt>
                <c:pt idx="6">
                  <c:v>12.552503809391881</c:v>
                </c:pt>
                <c:pt idx="7">
                  <c:v>12.700053915622052</c:v>
                </c:pt>
                <c:pt idx="8">
                  <c:v>11.532687046864487</c:v>
                </c:pt>
                <c:pt idx="9">
                  <c:v>11.996243651753325</c:v>
                </c:pt>
                <c:pt idx="10">
                  <c:v>35.7074437030859</c:v>
                </c:pt>
                <c:pt idx="11">
                  <c:v>126.86511961722486</c:v>
                </c:pt>
              </c:numCache>
            </c:numRef>
          </c:val>
          <c:extLst>
            <c:ext xmlns:c16="http://schemas.microsoft.com/office/drawing/2014/chart" uri="{C3380CC4-5D6E-409C-BE32-E72D297353CC}">
              <c16:uniqueId val="{00000002-3B2E-4FC0-A4E5-87EEC805AF7A}"/>
            </c:ext>
          </c:extLst>
        </c:ser>
        <c:dLbls>
          <c:dLblPos val="outEnd"/>
          <c:showLegendKey val="0"/>
          <c:showVal val="1"/>
          <c:showCatName val="0"/>
          <c:showSerName val="0"/>
          <c:showPercent val="0"/>
          <c:showBubbleSize val="0"/>
        </c:dLbls>
        <c:gapWidth val="444"/>
        <c:overlap val="-90"/>
        <c:axId val="415009599"/>
        <c:axId val="415010015"/>
      </c:barChart>
      <c:catAx>
        <c:axId val="41500959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tr-TR"/>
          </a:p>
        </c:txPr>
        <c:crossAx val="415010015"/>
        <c:crosses val="autoZero"/>
        <c:auto val="1"/>
        <c:lblAlgn val="ctr"/>
        <c:lblOffset val="100"/>
        <c:noMultiLvlLbl val="0"/>
      </c:catAx>
      <c:valAx>
        <c:axId val="415010015"/>
        <c:scaling>
          <c:orientation val="minMax"/>
        </c:scaling>
        <c:delete val="1"/>
        <c:axPos val="l"/>
        <c:numFmt formatCode="#,##0.00" sourceLinked="1"/>
        <c:majorTickMark val="none"/>
        <c:minorTickMark val="none"/>
        <c:tickLblPos val="nextTo"/>
        <c:crossAx val="415009599"/>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tr-TR"/>
              <a:t>LNG / LPG KİŞİ BAŞI TÜKETİM</a:t>
            </a:r>
          </a:p>
        </c:rich>
      </c:tx>
      <c:layout/>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'[SUELETRİKLNG TÜKETİMLERİ.xlsx]yıllar kişi başı'!$A$40:$A$52</c:f>
              <c:strCache>
                <c:ptCount val="13"/>
                <c:pt idx="0">
                  <c:v>AYLAR</c:v>
                </c:pt>
                <c:pt idx="1">
                  <c:v>OCAK</c:v>
                </c:pt>
                <c:pt idx="2">
                  <c:v>ŞUBAT</c:v>
                </c:pt>
                <c:pt idx="3">
                  <c:v>MART</c:v>
                </c:pt>
                <c:pt idx="4">
                  <c:v>NİSAN</c:v>
                </c:pt>
                <c:pt idx="5">
                  <c:v>MAYIS</c:v>
                </c:pt>
                <c:pt idx="6">
                  <c:v>HAZİRAN</c:v>
                </c:pt>
                <c:pt idx="7">
                  <c:v>TEMMUZ</c:v>
                </c:pt>
                <c:pt idx="8">
                  <c:v>AĞUSTOS</c:v>
                </c:pt>
                <c:pt idx="9">
                  <c:v>EYLÜL</c:v>
                </c:pt>
                <c:pt idx="10">
                  <c:v>EKİM</c:v>
                </c:pt>
                <c:pt idx="11">
                  <c:v>KASIM</c:v>
                </c:pt>
                <c:pt idx="12">
                  <c:v>ARALIK</c:v>
                </c:pt>
              </c:strCache>
            </c:strRef>
          </c:cat>
          <c:val>
            <c:numRef>
              <c:f>'[SUELETRİKLNG TÜKETİMLERİ.xlsx]yıllar kişi başı'!$B$40:$B$52</c:f>
            </c:numRef>
          </c:val>
          <c:extLst>
            <c:ext xmlns:c16="http://schemas.microsoft.com/office/drawing/2014/chart" uri="{C3380CC4-5D6E-409C-BE32-E72D297353CC}">
              <c16:uniqueId val="{00000000-72D6-4947-BDEC-C509B1D54370}"/>
            </c:ext>
          </c:extLst>
        </c:ser>
        <c:ser>
          <c:idx val="1"/>
          <c:order val="1"/>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'[SUELETRİKLNG TÜKETİMLERİ.xlsx]yıllar kişi başı'!$A$40:$A$52</c:f>
              <c:strCache>
                <c:ptCount val="13"/>
                <c:pt idx="0">
                  <c:v>AYLAR</c:v>
                </c:pt>
                <c:pt idx="1">
                  <c:v>OCAK</c:v>
                </c:pt>
                <c:pt idx="2">
                  <c:v>ŞUBAT</c:v>
                </c:pt>
                <c:pt idx="3">
                  <c:v>MART</c:v>
                </c:pt>
                <c:pt idx="4">
                  <c:v>NİSAN</c:v>
                </c:pt>
                <c:pt idx="5">
                  <c:v>MAYIS</c:v>
                </c:pt>
                <c:pt idx="6">
                  <c:v>HAZİRAN</c:v>
                </c:pt>
                <c:pt idx="7">
                  <c:v>TEMMUZ</c:v>
                </c:pt>
                <c:pt idx="8">
                  <c:v>AĞUSTOS</c:v>
                </c:pt>
                <c:pt idx="9">
                  <c:v>EYLÜL</c:v>
                </c:pt>
                <c:pt idx="10">
                  <c:v>EKİM</c:v>
                </c:pt>
                <c:pt idx="11">
                  <c:v>KASIM</c:v>
                </c:pt>
                <c:pt idx="12">
                  <c:v>ARALIK</c:v>
                </c:pt>
              </c:strCache>
            </c:strRef>
          </c:cat>
          <c:val>
            <c:numRef>
              <c:f>'[SUELETRİKLNG TÜKETİMLERİ.xlsx]yıllar kişi başı'!$C$40:$C$52</c:f>
              <c:numCache>
                <c:formatCode>#,##0.00</c:formatCode>
                <c:ptCount val="13"/>
                <c:pt idx="0" formatCode="General">
                  <c:v>2022</c:v>
                </c:pt>
                <c:pt idx="1">
                  <c:v>0</c:v>
                </c:pt>
                <c:pt idx="2">
                  <c:v>0</c:v>
                </c:pt>
                <c:pt idx="3">
                  <c:v>7.4921465968586389</c:v>
                </c:pt>
                <c:pt idx="4">
                  <c:v>0</c:v>
                </c:pt>
                <c:pt idx="5">
                  <c:v>0.4177545691906005</c:v>
                </c:pt>
                <c:pt idx="6">
                  <c:v>0.33748082495312764</c:v>
                </c:pt>
                <c:pt idx="7">
                  <c:v>6.8241651655812668E-2</c:v>
                </c:pt>
                <c:pt idx="8">
                  <c:v>0.21950038059649851</c:v>
                </c:pt>
                <c:pt idx="9">
                  <c:v>8.2429174201326103E-2</c:v>
                </c:pt>
                <c:pt idx="10">
                  <c:v>0.24059824428308227</c:v>
                </c:pt>
                <c:pt idx="11">
                  <c:v>0.22057917436845348</c:v>
                </c:pt>
                <c:pt idx="12">
                  <c:v>0.56329798744860415</c:v>
                </c:pt>
              </c:numCache>
            </c:numRef>
          </c:val>
          <c:extLst>
            <c:ext xmlns:c16="http://schemas.microsoft.com/office/drawing/2014/chart" uri="{C3380CC4-5D6E-409C-BE32-E72D297353CC}">
              <c16:uniqueId val="{00000001-72D6-4947-BDEC-C509B1D54370}"/>
            </c:ext>
          </c:extLst>
        </c:ser>
        <c:ser>
          <c:idx val="2"/>
          <c:order val="2"/>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'[SUELETRİKLNG TÜKETİMLERİ.xlsx]yıllar kişi başı'!$A$40:$A$52</c:f>
              <c:strCache>
                <c:ptCount val="13"/>
                <c:pt idx="0">
                  <c:v>AYLAR</c:v>
                </c:pt>
                <c:pt idx="1">
                  <c:v>OCAK</c:v>
                </c:pt>
                <c:pt idx="2">
                  <c:v>ŞUBAT</c:v>
                </c:pt>
                <c:pt idx="3">
                  <c:v>MART</c:v>
                </c:pt>
                <c:pt idx="4">
                  <c:v>NİSAN</c:v>
                </c:pt>
                <c:pt idx="5">
                  <c:v>MAYIS</c:v>
                </c:pt>
                <c:pt idx="6">
                  <c:v>HAZİRAN</c:v>
                </c:pt>
                <c:pt idx="7">
                  <c:v>TEMMUZ</c:v>
                </c:pt>
                <c:pt idx="8">
                  <c:v>AĞUSTOS</c:v>
                </c:pt>
                <c:pt idx="9">
                  <c:v>EYLÜL</c:v>
                </c:pt>
                <c:pt idx="10">
                  <c:v>EKİM</c:v>
                </c:pt>
                <c:pt idx="11">
                  <c:v>KASIM</c:v>
                </c:pt>
                <c:pt idx="12">
                  <c:v>ARALIK</c:v>
                </c:pt>
              </c:strCache>
            </c:strRef>
          </c:cat>
          <c:val>
            <c:numRef>
              <c:f>'[SUELETRİKLNG TÜKETİMLERİ.xlsx]yıllar kişi başı'!$D$40:$D$52</c:f>
              <c:numCache>
                <c:formatCode>0.00</c:formatCode>
                <c:ptCount val="13"/>
                <c:pt idx="0" formatCode="General">
                  <c:v>2023</c:v>
                </c:pt>
                <c:pt idx="1">
                  <c:v>0.2942260442260442</c:v>
                </c:pt>
                <c:pt idx="2">
                  <c:v>0.47180948503969061</c:v>
                </c:pt>
                <c:pt idx="3">
                  <c:v>0.20964501004688546</c:v>
                </c:pt>
                <c:pt idx="4">
                  <c:v>0.43688639551192143</c:v>
                </c:pt>
                <c:pt idx="5">
                  <c:v>0.29449530376887412</c:v>
                </c:pt>
                <c:pt idx="6">
                  <c:v>0.22874781012763828</c:v>
                </c:pt>
                <c:pt idx="7">
                  <c:v>0.1570854689015099</c:v>
                </c:pt>
                <c:pt idx="8">
                  <c:v>8.0334276856719233E-2</c:v>
                </c:pt>
                <c:pt idx="9">
                  <c:v>0.15756035578144853</c:v>
                </c:pt>
                <c:pt idx="10">
                  <c:v>0.28077388149939542</c:v>
                </c:pt>
                <c:pt idx="11">
                  <c:v>0.85571309424520436</c:v>
                </c:pt>
                <c:pt idx="12">
                  <c:v>0</c:v>
                </c:pt>
              </c:numCache>
            </c:numRef>
          </c:val>
          <c:extLst>
            <c:ext xmlns:c16="http://schemas.microsoft.com/office/drawing/2014/chart" uri="{C3380CC4-5D6E-409C-BE32-E72D297353CC}">
              <c16:uniqueId val="{00000002-72D6-4947-BDEC-C509B1D54370}"/>
            </c:ext>
          </c:extLst>
        </c:ser>
        <c:dLbls>
          <c:dLblPos val="outEnd"/>
          <c:showLegendKey val="0"/>
          <c:showVal val="1"/>
          <c:showCatName val="0"/>
          <c:showSerName val="0"/>
          <c:showPercent val="0"/>
          <c:showBubbleSize val="0"/>
        </c:dLbls>
        <c:gapWidth val="444"/>
        <c:overlap val="-90"/>
        <c:axId val="510772703"/>
        <c:axId val="510784767"/>
      </c:barChart>
      <c:catAx>
        <c:axId val="51077270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tr-TR"/>
          </a:p>
        </c:txPr>
        <c:crossAx val="510784767"/>
        <c:crosses val="autoZero"/>
        <c:auto val="1"/>
        <c:lblAlgn val="ctr"/>
        <c:lblOffset val="100"/>
        <c:noMultiLvlLbl val="0"/>
      </c:catAx>
      <c:valAx>
        <c:axId val="510784767"/>
        <c:scaling>
          <c:orientation val="minMax"/>
        </c:scaling>
        <c:delete val="1"/>
        <c:axPos val="l"/>
        <c:numFmt formatCode="General" sourceLinked="1"/>
        <c:majorTickMark val="none"/>
        <c:minorTickMark val="none"/>
        <c:tickLblPos val="nextTo"/>
        <c:crossAx val="51077270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tr-TR"/>
              <a:t>KİŞİ BAŞI SU TÜKETİMİ</a:t>
            </a:r>
          </a:p>
        </c:rich>
      </c:tx>
      <c:layout>
        <c:manualLayout>
          <c:xMode val="edge"/>
          <c:yMode val="edge"/>
          <c:x val="0.27050000000000002"/>
          <c:y val="3.7037037037037035E-2"/>
        </c:manualLayout>
      </c:layout>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'[SUELETRİKLNG TÜKETİMLERİ.xlsx]yıllar kişi başı'!$B$23</c:f>
              <c:strCache>
                <c:ptCount val="1"/>
                <c:pt idx="0">
                  <c:v>2021</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'[SUELETRİKLNG TÜKETİMLERİ.xlsx]yıllar kişi başı'!$A$24:$A$35</c:f>
              <c:strCache>
                <c:ptCount val="12"/>
                <c:pt idx="0">
                  <c:v>OCAK</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'[SUELETRİKLNG TÜKETİMLERİ.xlsx]yıllar kişi başı'!$B$24:$B$35</c:f>
            </c:numRef>
          </c:val>
          <c:extLst>
            <c:ext xmlns:c16="http://schemas.microsoft.com/office/drawing/2014/chart" uri="{C3380CC4-5D6E-409C-BE32-E72D297353CC}">
              <c16:uniqueId val="{00000000-F93C-4DC6-998A-893E882EDD05}"/>
            </c:ext>
          </c:extLst>
        </c:ser>
        <c:ser>
          <c:idx val="1"/>
          <c:order val="1"/>
          <c:tx>
            <c:strRef>
              <c:f>'[SUELETRİKLNG TÜKETİMLERİ.xlsx]yıllar kişi başı'!$C$23</c:f>
              <c:strCache>
                <c:ptCount val="1"/>
                <c:pt idx="0">
                  <c:v>2022</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'[SUELETRİKLNG TÜKETİMLERİ.xlsx]yıllar kişi başı'!$A$24:$A$35</c:f>
              <c:strCache>
                <c:ptCount val="12"/>
                <c:pt idx="0">
                  <c:v>OCAK</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'[SUELETRİKLNG TÜKETİMLERİ.xlsx]yıllar kişi başı'!$C$24:$C$35</c:f>
              <c:numCache>
                <c:formatCode>#,##0.00</c:formatCode>
                <c:ptCount val="12"/>
                <c:pt idx="0">
                  <c:v>0</c:v>
                </c:pt>
                <c:pt idx="1">
                  <c:v>2.5714285714285716</c:v>
                </c:pt>
                <c:pt idx="2">
                  <c:v>0.43979057591623039</c:v>
                </c:pt>
                <c:pt idx="3">
                  <c:v>0.10146252285191956</c:v>
                </c:pt>
                <c:pt idx="4">
                  <c:v>0.17406440382941687</c:v>
                </c:pt>
                <c:pt idx="5">
                  <c:v>4.7042781660132947E-2</c:v>
                </c:pt>
                <c:pt idx="6">
                  <c:v>2.2862685326312873E-2</c:v>
                </c:pt>
                <c:pt idx="7">
                  <c:v>7.5081309251954886E-2</c:v>
                </c:pt>
                <c:pt idx="8">
                  <c:v>9.3806509945750446E-2</c:v>
                </c:pt>
                <c:pt idx="9">
                  <c:v>0.1123875582529533</c:v>
                </c:pt>
                <c:pt idx="10">
                  <c:v>0.13247073321010475</c:v>
                </c:pt>
                <c:pt idx="11">
                  <c:v>9.3919065137416144E-2</c:v>
                </c:pt>
              </c:numCache>
            </c:numRef>
          </c:val>
          <c:extLst>
            <c:ext xmlns:c16="http://schemas.microsoft.com/office/drawing/2014/chart" uri="{C3380CC4-5D6E-409C-BE32-E72D297353CC}">
              <c16:uniqueId val="{00000001-F93C-4DC6-998A-893E882EDD05}"/>
            </c:ext>
          </c:extLst>
        </c:ser>
        <c:ser>
          <c:idx val="2"/>
          <c:order val="2"/>
          <c:tx>
            <c:strRef>
              <c:f>'[SUELETRİKLNG TÜKETİMLERİ.xlsx]yıllar kişi başı'!$D$23</c:f>
              <c:strCache>
                <c:ptCount val="1"/>
                <c:pt idx="0">
                  <c:v>2023</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'[SUELETRİKLNG TÜKETİMLERİ.xlsx]yıllar kişi başı'!$A$24:$A$35</c:f>
              <c:strCache>
                <c:ptCount val="12"/>
                <c:pt idx="0">
                  <c:v>OCAK</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'[SUELETRİKLNG TÜKETİMLERİ.xlsx]yıllar kişi başı'!$D$24:$D$35</c:f>
              <c:numCache>
                <c:formatCode>0.00</c:formatCode>
                <c:ptCount val="12"/>
                <c:pt idx="0">
                  <c:v>0.1373873873873874</c:v>
                </c:pt>
                <c:pt idx="1">
                  <c:v>2.8699369020964788E-2</c:v>
                </c:pt>
                <c:pt idx="2">
                  <c:v>0.34762223710649698</c:v>
                </c:pt>
                <c:pt idx="3">
                  <c:v>3.0855539971949508E-2</c:v>
                </c:pt>
                <c:pt idx="4">
                  <c:v>0.2701224586850553</c:v>
                </c:pt>
                <c:pt idx="5">
                  <c:v>0.26445315758738636</c:v>
                </c:pt>
                <c:pt idx="6">
                  <c:v>0.21651198226901233</c:v>
                </c:pt>
                <c:pt idx="7">
                  <c:v>0.252796872893921</c:v>
                </c:pt>
                <c:pt idx="8">
                  <c:v>0.184318708423649</c:v>
                </c:pt>
                <c:pt idx="9">
                  <c:v>0.22237001209189844</c:v>
                </c:pt>
                <c:pt idx="10">
                  <c:v>0.65804837364470392</c:v>
                </c:pt>
                <c:pt idx="11">
                  <c:v>1.1244019138755981</c:v>
                </c:pt>
              </c:numCache>
            </c:numRef>
          </c:val>
          <c:extLst>
            <c:ext xmlns:c16="http://schemas.microsoft.com/office/drawing/2014/chart" uri="{C3380CC4-5D6E-409C-BE32-E72D297353CC}">
              <c16:uniqueId val="{00000002-F93C-4DC6-998A-893E882EDD05}"/>
            </c:ext>
          </c:extLst>
        </c:ser>
        <c:dLbls>
          <c:dLblPos val="outEnd"/>
          <c:showLegendKey val="0"/>
          <c:showVal val="1"/>
          <c:showCatName val="0"/>
          <c:showSerName val="0"/>
          <c:showPercent val="0"/>
          <c:showBubbleSize val="0"/>
        </c:dLbls>
        <c:gapWidth val="444"/>
        <c:overlap val="-90"/>
        <c:axId val="369386015"/>
        <c:axId val="369388927"/>
      </c:barChart>
      <c:catAx>
        <c:axId val="36938601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tr-TR"/>
          </a:p>
        </c:txPr>
        <c:crossAx val="369388927"/>
        <c:crosses val="autoZero"/>
        <c:auto val="1"/>
        <c:lblAlgn val="ctr"/>
        <c:lblOffset val="100"/>
        <c:noMultiLvlLbl val="0"/>
      </c:catAx>
      <c:valAx>
        <c:axId val="369388927"/>
        <c:scaling>
          <c:orientation val="minMax"/>
        </c:scaling>
        <c:delete val="1"/>
        <c:axPos val="l"/>
        <c:numFmt formatCode="#,##0.00" sourceLinked="1"/>
        <c:majorTickMark val="none"/>
        <c:minorTickMark val="none"/>
        <c:tickLblPos val="nextTo"/>
        <c:crossAx val="369386015"/>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image" Target="../media/image3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tr-TR" smtClean="0"/>
              <a:t>Asıl başlık stili için tıklatın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dirty="0"/>
              <a:pPr/>
              <a:t>10/10/2024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smtClean="0"/>
              <a:t>Asıl başlık stili için tıklatın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dirty="0"/>
              <a:pPr/>
              <a:t>10/10/2024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dirty="0"/>
              <a:pPr/>
              <a:t>10/10/2024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smtClean="0"/>
              <a:t>Asıl başlık stili için tıklatın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dirty="0"/>
              <a:pPr/>
              <a:t>10/10/2024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tr-TR" smtClean="0"/>
              <a:t>Asıl başlık stili için tıklatın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dirty="0"/>
              <a:pPr/>
              <a:t>10/10/2024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10/10/2024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dirty="0"/>
              <a:pPr/>
              <a:t>10/10/2024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10/10/2024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tr-TR" smtClean="0"/>
              <a:t>Asıl başlık stili için tıklatın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42A54C80-263E-416B-A8E0-580EDEADCBDC}" type="datetimeFigureOut">
              <a:rPr lang="en-US" dirty="0"/>
              <a:t>10/10/2024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B61BEF0D-F0BB-DE4B-95CE-6DB70DBA9567}" type="datetimeFigureOut">
              <a:rPr lang="en-US" dirty="0"/>
              <a:pPr/>
              <a:t>10/10/2024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10/10/2024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2.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1.e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8.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40.png"/><Relationship Id="rId4" Type="http://schemas.openxmlformats.org/officeDocument/2006/relationships/image" Target="../media/image39.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70.jpg"/><Relationship Id="rId4" Type="http://schemas.openxmlformats.org/officeDocument/2006/relationships/image" Target="../media/image69.jpg"/></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5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jpg"/></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lstStyle/>
          <a:p>
            <a:r>
              <a:rPr lang="tr-TR" dirty="0" smtClean="0"/>
              <a:t>Villa Sunflower Otel </a:t>
            </a:r>
            <a:endParaRPr lang="tr-TR" dirty="0"/>
          </a:p>
        </p:txBody>
      </p:sp>
      <p:sp>
        <p:nvSpPr>
          <p:cNvPr id="3" name="Alt Başlık 2"/>
          <p:cNvSpPr>
            <a:spLocks noGrp="1"/>
          </p:cNvSpPr>
          <p:nvPr>
            <p:ph type="subTitle" idx="1"/>
          </p:nvPr>
        </p:nvSpPr>
        <p:spPr/>
        <p:txBody>
          <a:bodyPr/>
          <a:lstStyle/>
          <a:p>
            <a:r>
              <a:rPr lang="tr-TR" dirty="0"/>
              <a:t>Sürdürülebilirlik Raporu - </a:t>
            </a:r>
            <a:r>
              <a:rPr lang="tr-TR" dirty="0" smtClean="0"/>
              <a:t>2023 </a:t>
            </a:r>
            <a:endParaRPr lang="tr-TR" dirty="0"/>
          </a:p>
          <a:p>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6054" y="293863"/>
            <a:ext cx="4128961" cy="2660074"/>
          </a:xfrm>
          <a:prstGeom prst="rect">
            <a:avLst/>
          </a:prstGeom>
        </p:spPr>
      </p:pic>
    </p:spTree>
    <p:extLst>
      <p:ext uri="{BB962C8B-B14F-4D97-AF65-F5344CB8AC3E}">
        <p14:creationId xmlns:p14="http://schemas.microsoft.com/office/powerpoint/2010/main" val="1088753847"/>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pPr algn="r"/>
            <a:r>
              <a:rPr lang="tr-TR" sz="4400" dirty="0" smtClean="0"/>
              <a:t>02 BÖLÜM</a:t>
            </a:r>
            <a:endParaRPr lang="tr-TR" sz="4400"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2312" y="321055"/>
            <a:ext cx="1875331" cy="1617933"/>
          </a:xfrm>
        </p:spPr>
      </p:pic>
      <p:sp>
        <p:nvSpPr>
          <p:cNvPr id="5" name="Dikdörtgen 4"/>
          <p:cNvSpPr/>
          <p:nvPr/>
        </p:nvSpPr>
        <p:spPr>
          <a:xfrm>
            <a:off x="1642264" y="2227533"/>
            <a:ext cx="6666808" cy="707886"/>
          </a:xfrm>
          <a:prstGeom prst="rect">
            <a:avLst/>
          </a:prstGeom>
        </p:spPr>
        <p:txBody>
          <a:bodyPr wrap="square">
            <a:spAutoFit/>
          </a:bodyPr>
          <a:lstStyle/>
          <a:p>
            <a:r>
              <a:rPr lang="tr-TR" sz="4000" dirty="0">
                <a:solidFill>
                  <a:schemeClr val="accent1"/>
                </a:solidFill>
              </a:rPr>
              <a:t>Politikalar</a:t>
            </a:r>
            <a:endParaRPr lang="tr-TR" sz="2000" dirty="0">
              <a:solidFill>
                <a:schemeClr val="accent1"/>
              </a:solidFill>
            </a:endParaRPr>
          </a:p>
        </p:txBody>
      </p:sp>
      <p:sp>
        <p:nvSpPr>
          <p:cNvPr id="6" name="Dikdörtgen 5"/>
          <p:cNvSpPr/>
          <p:nvPr/>
        </p:nvSpPr>
        <p:spPr>
          <a:xfrm>
            <a:off x="1479665" y="2873863"/>
            <a:ext cx="7664335" cy="3046988"/>
          </a:xfrm>
          <a:prstGeom prst="rect">
            <a:avLst/>
          </a:prstGeom>
        </p:spPr>
        <p:txBody>
          <a:bodyPr wrap="square">
            <a:spAutoFit/>
          </a:bodyPr>
          <a:lstStyle/>
          <a:p>
            <a:r>
              <a:rPr lang="tr-TR" sz="2400" dirty="0">
                <a:solidFill>
                  <a:schemeClr val="accent1"/>
                </a:solidFill>
              </a:rPr>
              <a:t>06 TOPLUMA UYUM POLİTİKAMIZ</a:t>
            </a:r>
          </a:p>
          <a:p>
            <a:r>
              <a:rPr lang="tr-TR" sz="2400" dirty="0" smtClean="0">
                <a:solidFill>
                  <a:schemeClr val="accent1"/>
                </a:solidFill>
              </a:rPr>
              <a:t>07 ÇEVRE VE SOSYAL </a:t>
            </a:r>
            <a:r>
              <a:rPr lang="tr-TR" sz="2400" dirty="0">
                <a:solidFill>
                  <a:schemeClr val="accent1"/>
                </a:solidFill>
              </a:rPr>
              <a:t>POLİTİKAMIZ</a:t>
            </a:r>
          </a:p>
          <a:p>
            <a:r>
              <a:rPr lang="tr-TR" sz="2400" dirty="0">
                <a:solidFill>
                  <a:schemeClr val="accent1"/>
                </a:solidFill>
              </a:rPr>
              <a:t>08 İŞ SAĞLIĞI VE GÜVENLİĞİ POLİTİKAMIZ</a:t>
            </a:r>
          </a:p>
          <a:p>
            <a:r>
              <a:rPr lang="tr-TR" sz="2400" dirty="0">
                <a:solidFill>
                  <a:schemeClr val="accent1"/>
                </a:solidFill>
              </a:rPr>
              <a:t>09 SÜRDÜRÜLEBİLİRLİK POLİTİKAMIZ</a:t>
            </a:r>
          </a:p>
          <a:p>
            <a:r>
              <a:rPr lang="tr-TR" sz="2400" dirty="0">
                <a:solidFill>
                  <a:schemeClr val="accent1"/>
                </a:solidFill>
              </a:rPr>
              <a:t>10 SÜRDÜRÜLEBİLİR SATIN ALMA POLİTİKASI</a:t>
            </a:r>
          </a:p>
          <a:p>
            <a:r>
              <a:rPr lang="tr-TR" sz="2400" dirty="0" smtClean="0">
                <a:solidFill>
                  <a:schemeClr val="accent1"/>
                </a:solidFill>
              </a:rPr>
              <a:t>11 </a:t>
            </a:r>
            <a:r>
              <a:rPr lang="tr-TR" sz="2400" dirty="0">
                <a:solidFill>
                  <a:schemeClr val="accent1"/>
                </a:solidFill>
              </a:rPr>
              <a:t>ÇOCUK KORUMA </a:t>
            </a:r>
            <a:r>
              <a:rPr lang="tr-TR" sz="2400" dirty="0" smtClean="0">
                <a:solidFill>
                  <a:schemeClr val="accent1"/>
                </a:solidFill>
              </a:rPr>
              <a:t>POLİTİKAMIZ</a:t>
            </a:r>
          </a:p>
          <a:p>
            <a:r>
              <a:rPr lang="tr-TR" sz="2400" dirty="0">
                <a:solidFill>
                  <a:schemeClr val="accent1"/>
                </a:solidFill>
              </a:rPr>
              <a:t>12 KADIN HAKLARI VE </a:t>
            </a:r>
            <a:r>
              <a:rPr lang="tr-TR" sz="2400" dirty="0" smtClean="0">
                <a:solidFill>
                  <a:schemeClr val="accent1"/>
                </a:solidFill>
              </a:rPr>
              <a:t>CİNSİYET EŞİTLİĞİ </a:t>
            </a:r>
            <a:r>
              <a:rPr lang="tr-TR" sz="2400" dirty="0">
                <a:solidFill>
                  <a:schemeClr val="accent1"/>
                </a:solidFill>
              </a:rPr>
              <a:t>POLİTİKASI</a:t>
            </a:r>
          </a:p>
          <a:p>
            <a:r>
              <a:rPr lang="tr-TR" sz="2400" dirty="0" smtClean="0">
                <a:solidFill>
                  <a:schemeClr val="accent1"/>
                </a:solidFill>
              </a:rPr>
              <a:t>13 </a:t>
            </a:r>
            <a:r>
              <a:rPr lang="tr-TR" sz="2400" dirty="0">
                <a:solidFill>
                  <a:schemeClr val="accent1"/>
                </a:solidFill>
              </a:rPr>
              <a:t>DEZAVANTAJLI SAĞLIĞI VE GÜVENLİĞİ POLİTİKAMIZ</a:t>
            </a:r>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9193" y="1492608"/>
            <a:ext cx="2094807" cy="1242280"/>
          </a:xfrm>
          <a:prstGeom prst="rect">
            <a:avLst/>
          </a:prstGeom>
        </p:spPr>
      </p:pic>
    </p:spTree>
    <p:extLst>
      <p:ext uri="{BB962C8B-B14F-4D97-AF65-F5344CB8AC3E}">
        <p14:creationId xmlns:p14="http://schemas.microsoft.com/office/powerpoint/2010/main" val="26811143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609600"/>
            <a:ext cx="8596668" cy="961505"/>
          </a:xfrm>
        </p:spPr>
        <p:txBody>
          <a:bodyPr/>
          <a:lstStyle/>
          <a:p>
            <a:r>
              <a:rPr lang="tr-TR" dirty="0"/>
              <a:t>TOPLUMA UYUM POLİTİKAMIZ</a:t>
            </a:r>
          </a:p>
        </p:txBody>
      </p:sp>
      <p:sp>
        <p:nvSpPr>
          <p:cNvPr id="3" name="İçerik Yer Tutucusu 2"/>
          <p:cNvSpPr>
            <a:spLocks noGrp="1"/>
          </p:cNvSpPr>
          <p:nvPr>
            <p:ph idx="1"/>
          </p:nvPr>
        </p:nvSpPr>
        <p:spPr>
          <a:xfrm>
            <a:off x="677334" y="1745673"/>
            <a:ext cx="8250535" cy="4696691"/>
          </a:xfrm>
        </p:spPr>
        <p:txBody>
          <a:bodyPr>
            <a:normAutofit fontScale="77500" lnSpcReduction="20000"/>
          </a:bodyPr>
          <a:lstStyle/>
          <a:p>
            <a:pPr marL="0" indent="0">
              <a:buNone/>
            </a:pPr>
            <a:r>
              <a:rPr lang="tr-TR" dirty="0">
                <a:solidFill>
                  <a:schemeClr val="bg2">
                    <a:lumMod val="75000"/>
                  </a:schemeClr>
                </a:solidFill>
              </a:rPr>
              <a:t>Villa Sunflower  </a:t>
            </a:r>
            <a:r>
              <a:rPr lang="tr-TR" dirty="0" err="1">
                <a:solidFill>
                  <a:schemeClr val="bg2">
                    <a:lumMod val="75000"/>
                  </a:schemeClr>
                </a:solidFill>
              </a:rPr>
              <a:t>Hotel’in</a:t>
            </a:r>
            <a:r>
              <a:rPr lang="tr-TR" dirty="0">
                <a:solidFill>
                  <a:schemeClr val="bg2">
                    <a:lumMod val="75000"/>
                  </a:schemeClr>
                </a:solidFill>
              </a:rPr>
              <a:t> üst yönetimi, içinde bulunduğumuz yerel topluluğu desteklemeye ve onlarla çalışmaya kendisini adamıştır.  İşimizi, destinasyonun kültürünü ve mirasını ve yerel ekonomiyi korumaya ve tanıtmaya yardımcı olacak şekilde yürütmeyi taahhüt ediyoruz. </a:t>
            </a:r>
          </a:p>
          <a:p>
            <a:pPr marL="0" indent="0">
              <a:buNone/>
            </a:pPr>
            <a:r>
              <a:rPr lang="tr-TR" dirty="0">
                <a:solidFill>
                  <a:schemeClr val="bg2">
                    <a:lumMod val="75000"/>
                  </a:schemeClr>
                </a:solidFill>
              </a:rPr>
              <a:t>Yerel halkın refahına ve yaşam alanlarına katkıda bulunduğumuzdan emin olmak için, yerel topluluğumuzla sürekli bir diyalog sürdürmenin çok önemli olduğuna inanıyoruz. </a:t>
            </a:r>
          </a:p>
          <a:p>
            <a:pPr marL="0" indent="0">
              <a:buNone/>
            </a:pPr>
            <a:r>
              <a:rPr lang="tr-TR" dirty="0">
                <a:solidFill>
                  <a:schemeClr val="bg2">
                    <a:lumMod val="75000"/>
                  </a:schemeClr>
                </a:solidFill>
              </a:rPr>
              <a:t>Amaçlarımız:  </a:t>
            </a:r>
          </a:p>
          <a:p>
            <a:pPr marL="0" indent="0">
              <a:buNone/>
            </a:pPr>
            <a:r>
              <a:rPr lang="tr-TR" dirty="0">
                <a:solidFill>
                  <a:schemeClr val="bg2">
                    <a:lumMod val="75000"/>
                  </a:schemeClr>
                </a:solidFill>
              </a:rPr>
              <a:t>•	Topluluğu geliştiren girişimleri desteklemek. </a:t>
            </a:r>
          </a:p>
          <a:p>
            <a:pPr marL="0" indent="0">
              <a:buNone/>
            </a:pPr>
            <a:r>
              <a:rPr lang="tr-TR" dirty="0">
                <a:solidFill>
                  <a:schemeClr val="bg2">
                    <a:lumMod val="75000"/>
                  </a:schemeClr>
                </a:solidFill>
              </a:rPr>
              <a:t>•	Yerel ekonomiyi desteklemek. </a:t>
            </a:r>
          </a:p>
          <a:p>
            <a:pPr marL="0" indent="0">
              <a:buNone/>
            </a:pPr>
            <a:r>
              <a:rPr lang="tr-TR" dirty="0">
                <a:solidFill>
                  <a:schemeClr val="bg2">
                    <a:lumMod val="75000"/>
                  </a:schemeClr>
                </a:solidFill>
              </a:rPr>
              <a:t>•	Yerel kültüre, geleneklere ve yaşam biçimine saygı duymak ve korumak. </a:t>
            </a:r>
          </a:p>
          <a:p>
            <a:pPr marL="0" indent="0">
              <a:buNone/>
            </a:pPr>
            <a:r>
              <a:rPr lang="tr-TR" dirty="0">
                <a:solidFill>
                  <a:schemeClr val="bg2">
                    <a:lumMod val="75000"/>
                  </a:schemeClr>
                </a:solidFill>
              </a:rPr>
              <a:t>•	Temel kaynaklara ve hizmetlere erişimi desteklemek ve korumak.</a:t>
            </a:r>
          </a:p>
          <a:p>
            <a:pPr marL="0" indent="0">
              <a:buNone/>
            </a:pPr>
            <a:r>
              <a:rPr lang="tr-TR" dirty="0">
                <a:solidFill>
                  <a:schemeClr val="bg2">
                    <a:lumMod val="75000"/>
                  </a:schemeClr>
                </a:solidFill>
              </a:rPr>
              <a:t>Bu amaçla;</a:t>
            </a:r>
          </a:p>
          <a:p>
            <a:pPr marL="0" indent="0">
              <a:buNone/>
            </a:pPr>
            <a:r>
              <a:rPr lang="tr-TR" dirty="0">
                <a:solidFill>
                  <a:schemeClr val="bg2">
                    <a:lumMod val="75000"/>
                  </a:schemeClr>
                </a:solidFill>
              </a:rPr>
              <a:t>Mümkün olduğunda, satın alma politikamızda belirtildiği gibi yerel ve bölgesel ürün ve hizmetleri tercih ederiz. </a:t>
            </a:r>
          </a:p>
          <a:p>
            <a:pPr marL="0" indent="0">
              <a:buNone/>
            </a:pPr>
            <a:r>
              <a:rPr lang="tr-TR" dirty="0">
                <a:solidFill>
                  <a:schemeClr val="bg2">
                    <a:lumMod val="75000"/>
                  </a:schemeClr>
                </a:solidFill>
              </a:rPr>
              <a:t>İşe alım politikamızda belirtildiği gibi işe alım sürecinde yerelde yaşayan personeli tercih ederiz.  </a:t>
            </a:r>
          </a:p>
          <a:p>
            <a:pPr marL="0" indent="0">
              <a:buNone/>
            </a:pPr>
            <a:r>
              <a:rPr lang="tr-TR" dirty="0">
                <a:solidFill>
                  <a:schemeClr val="bg2">
                    <a:lumMod val="75000"/>
                  </a:schemeClr>
                </a:solidFill>
              </a:rPr>
              <a:t>İşbaşı eğitim programları ile öncelikli olarak yerel halka iş imkânı sağlarız. </a:t>
            </a:r>
          </a:p>
          <a:p>
            <a:pPr marL="0" indent="0">
              <a:buNone/>
            </a:pPr>
            <a:r>
              <a:rPr lang="tr-TR" dirty="0">
                <a:solidFill>
                  <a:schemeClr val="bg2">
                    <a:lumMod val="75000"/>
                  </a:schemeClr>
                </a:solidFill>
              </a:rPr>
              <a:t>İşimizin yerel topluluk üzerindeki etkilerini düzenli olarak değerlendirir ve etkilenen paydaşlarla iletişim kurarız. </a:t>
            </a:r>
          </a:p>
        </p:txBody>
      </p:sp>
    </p:spTree>
    <p:extLst>
      <p:ext uri="{BB962C8B-B14F-4D97-AF65-F5344CB8AC3E}">
        <p14:creationId xmlns:p14="http://schemas.microsoft.com/office/powerpoint/2010/main" val="7329680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609599"/>
            <a:ext cx="8596668" cy="1277389"/>
          </a:xfrm>
        </p:spPr>
        <p:txBody>
          <a:bodyPr/>
          <a:lstStyle/>
          <a:p>
            <a:endParaRPr lang="tr-TR" dirty="0"/>
          </a:p>
        </p:txBody>
      </p:sp>
      <p:sp>
        <p:nvSpPr>
          <p:cNvPr id="3" name="İçerik Yer Tutucusu 2"/>
          <p:cNvSpPr>
            <a:spLocks noGrp="1"/>
          </p:cNvSpPr>
          <p:nvPr>
            <p:ph idx="1"/>
          </p:nvPr>
        </p:nvSpPr>
        <p:spPr/>
        <p:txBody>
          <a:bodyPr>
            <a:normAutofit/>
          </a:bodyPr>
          <a:lstStyle/>
          <a:p>
            <a:pPr marL="0" indent="0">
              <a:buNone/>
            </a:pPr>
            <a:r>
              <a:rPr lang="tr-TR" dirty="0">
                <a:solidFill>
                  <a:schemeClr val="bg2">
                    <a:lumMod val="75000"/>
                  </a:schemeClr>
                </a:solidFill>
              </a:rPr>
              <a:t>Yerel ve yerli halkla, yerel dernek ve ticaret odasının düzenli toplantıları aracılığıyla, sürekli diyalog halinde olarak onlara adil ve eşit davranılmasını sağlıyoruz.  </a:t>
            </a:r>
            <a:r>
              <a:rPr lang="tr-TR" dirty="0" smtClean="0">
                <a:solidFill>
                  <a:schemeClr val="bg2">
                    <a:lumMod val="75000"/>
                  </a:schemeClr>
                </a:solidFill>
              </a:rPr>
              <a:t>Yerel </a:t>
            </a:r>
            <a:r>
              <a:rPr lang="tr-TR" dirty="0">
                <a:solidFill>
                  <a:schemeClr val="bg2">
                    <a:lumMod val="75000"/>
                  </a:schemeClr>
                </a:solidFill>
              </a:rPr>
              <a:t>yardım kuruluşlarına düzenli olarak çarşaf, havlu, mobilya ve elektrikli ekipman bağışlarız.  </a:t>
            </a:r>
            <a:r>
              <a:rPr lang="tr-TR" dirty="0" smtClean="0">
                <a:solidFill>
                  <a:schemeClr val="bg2">
                    <a:lumMod val="75000"/>
                  </a:schemeClr>
                </a:solidFill>
              </a:rPr>
              <a:t>Misafirler </a:t>
            </a:r>
            <a:r>
              <a:rPr lang="tr-TR" dirty="0">
                <a:solidFill>
                  <a:schemeClr val="bg2">
                    <a:lumMod val="75000"/>
                  </a:schemeClr>
                </a:solidFill>
              </a:rPr>
              <a:t>ve çalışanlarımızla düzenli plaj temizliği yaparak, plajlarımızı ve kumullarımızı korumayı amaçlıyoruz.  </a:t>
            </a:r>
            <a:r>
              <a:rPr lang="tr-TR" dirty="0" smtClean="0">
                <a:solidFill>
                  <a:schemeClr val="bg2">
                    <a:lumMod val="75000"/>
                  </a:schemeClr>
                </a:solidFill>
              </a:rPr>
              <a:t>Çeşitli </a:t>
            </a:r>
            <a:r>
              <a:rPr lang="tr-TR" dirty="0">
                <a:solidFill>
                  <a:schemeClr val="bg2">
                    <a:lumMod val="75000"/>
                  </a:schemeClr>
                </a:solidFill>
              </a:rPr>
              <a:t>yerel hayır kurumlarına yıllık mali katkılarda bulunuyoruz.  </a:t>
            </a:r>
            <a:r>
              <a:rPr lang="tr-TR" dirty="0" smtClean="0">
                <a:solidFill>
                  <a:schemeClr val="bg2">
                    <a:lumMod val="75000"/>
                  </a:schemeClr>
                </a:solidFill>
              </a:rPr>
              <a:t>Misafirlerimizi</a:t>
            </a:r>
            <a:r>
              <a:rPr lang="tr-TR" dirty="0">
                <a:solidFill>
                  <a:schemeClr val="bg2">
                    <a:lumMod val="75000"/>
                  </a:schemeClr>
                </a:solidFill>
              </a:rPr>
              <a:t>, destinasyonun tarihini, kültürünü, gelenekleri ve yerel topluluğumuz ile birlikte, sunulan yerel ürün ve hizmetleri de keşfetmeye teşvik ediyoruz. </a:t>
            </a:r>
            <a:r>
              <a:rPr lang="tr-TR" dirty="0" smtClean="0">
                <a:solidFill>
                  <a:schemeClr val="bg2">
                    <a:lumMod val="75000"/>
                  </a:schemeClr>
                </a:solidFill>
              </a:rPr>
              <a:t>Otel </a:t>
            </a:r>
            <a:r>
              <a:rPr lang="tr-TR" dirty="0">
                <a:solidFill>
                  <a:schemeClr val="bg2">
                    <a:lumMod val="75000"/>
                  </a:schemeClr>
                </a:solidFill>
              </a:rPr>
              <a:t>dışında, yerel halk, flora ve fauna ile ilgili nasıl sorumlu davranmaları gerektiği konusunda misafirlerimize rehberlik ederiz.   </a:t>
            </a:r>
          </a:p>
          <a:p>
            <a:pPr marL="0" indent="0">
              <a:buNone/>
            </a:pPr>
            <a:r>
              <a:rPr lang="tr-TR" dirty="0">
                <a:solidFill>
                  <a:schemeClr val="bg2">
                    <a:lumMod val="75000"/>
                  </a:schemeClr>
                </a:solidFill>
              </a:rPr>
              <a:t>Kültürel ve manevi açıdan önemli mekanların bakımına her yıl bağış yaparak ve misafirleri ziyaret etmeye teşvik ederek katkıda bulunuyoruz. </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34" y="609600"/>
            <a:ext cx="8596668" cy="1277388"/>
          </a:xfrm>
          <a:prstGeom prst="rect">
            <a:avLst/>
          </a:prstGeom>
        </p:spPr>
      </p:pic>
    </p:spTree>
    <p:extLst>
      <p:ext uri="{BB962C8B-B14F-4D97-AF65-F5344CB8AC3E}">
        <p14:creationId xmlns:p14="http://schemas.microsoft.com/office/powerpoint/2010/main" val="7270433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48144" y="609600"/>
            <a:ext cx="8525857" cy="745375"/>
          </a:xfrm>
        </p:spPr>
        <p:txBody>
          <a:bodyPr>
            <a:normAutofit fontScale="90000"/>
          </a:bodyPr>
          <a:lstStyle/>
          <a:p>
            <a:r>
              <a:rPr lang="tr-TR" dirty="0"/>
              <a:t>ÇEVRE VE SOSYAL </a:t>
            </a:r>
            <a:r>
              <a:rPr lang="tr-TR" dirty="0" smtClean="0"/>
              <a:t>POLİTİKAMIZ</a:t>
            </a:r>
            <a:br>
              <a:rPr lang="tr-TR" dirty="0" smtClean="0"/>
            </a:br>
            <a:r>
              <a:rPr lang="tr-TR" dirty="0">
                <a:solidFill>
                  <a:schemeClr val="bg2">
                    <a:lumMod val="75000"/>
                  </a:schemeClr>
                </a:solidFill>
              </a:rPr>
              <a:t/>
            </a:r>
            <a:br>
              <a:rPr lang="tr-TR" dirty="0">
                <a:solidFill>
                  <a:schemeClr val="bg2">
                    <a:lumMod val="75000"/>
                  </a:schemeClr>
                </a:solidFill>
              </a:rPr>
            </a:br>
            <a:r>
              <a:rPr lang="tr-TR" sz="1800" dirty="0">
                <a:solidFill>
                  <a:schemeClr val="bg2">
                    <a:lumMod val="75000"/>
                  </a:schemeClr>
                </a:solidFill>
              </a:rPr>
              <a:t>Yaşadığımız çevre ve içinde bulunduğumuz topluma karşı koruyucu ve destekleyici olmak, bize ve bizden sonra gelecek kuşaklara yaşanılabilir bir gelecek bırakmak ‘Sosyal ve Çevresel Politikamızın’ temelidir.</a:t>
            </a:r>
            <a:br>
              <a:rPr lang="tr-TR" sz="1800" dirty="0">
                <a:solidFill>
                  <a:schemeClr val="bg2">
                    <a:lumMod val="75000"/>
                  </a:schemeClr>
                </a:solidFill>
              </a:rPr>
            </a:br>
            <a:r>
              <a:rPr lang="tr-TR" sz="1800" dirty="0">
                <a:solidFill>
                  <a:schemeClr val="bg2">
                    <a:lumMod val="75000"/>
                  </a:schemeClr>
                </a:solidFill>
              </a:rPr>
              <a:t>Bu amaç doğrultusunda elimizden gelen tüm gayreti göstererek;</a:t>
            </a:r>
            <a:br>
              <a:rPr lang="tr-TR" sz="1800" dirty="0">
                <a:solidFill>
                  <a:schemeClr val="bg2">
                    <a:lumMod val="75000"/>
                  </a:schemeClr>
                </a:solidFill>
              </a:rPr>
            </a:br>
            <a:r>
              <a:rPr lang="tr-TR" sz="1800" dirty="0">
                <a:solidFill>
                  <a:schemeClr val="bg2">
                    <a:lumMod val="75000"/>
                  </a:schemeClr>
                </a:solidFill>
              </a:rPr>
              <a:t>Çevre ile ilgili kesin amaç ve hedefler belirleyip, grubun çevre ile ilgili girişimlerinin temel unsuru olarak inceleme sürecini entegre ederiz.</a:t>
            </a:r>
            <a:br>
              <a:rPr lang="tr-TR" sz="1800" dirty="0">
                <a:solidFill>
                  <a:schemeClr val="bg2">
                    <a:lumMod val="75000"/>
                  </a:schemeClr>
                </a:solidFill>
              </a:rPr>
            </a:br>
            <a:r>
              <a:rPr lang="tr-TR" sz="1800" dirty="0">
                <a:solidFill>
                  <a:schemeClr val="bg2">
                    <a:lumMod val="75000"/>
                  </a:schemeClr>
                </a:solidFill>
              </a:rPr>
              <a:t>Daha az sayıda kaynak kullanmak ve asgari düzeyde enerji tüketmek suretiyle otel, yemek hizmeti, tesis ve diğer ilgili hizmetlerimizi, daha etkin ve kârlı </a:t>
            </a:r>
            <a:r>
              <a:rPr lang="tr-TR" sz="1800" dirty="0" smtClean="0">
                <a:solidFill>
                  <a:schemeClr val="bg2">
                    <a:lumMod val="75000"/>
                  </a:schemeClr>
                </a:solidFill>
              </a:rPr>
              <a:t>bir faaliyet </a:t>
            </a:r>
            <a:r>
              <a:rPr lang="tr-TR" sz="1800" dirty="0">
                <a:solidFill>
                  <a:schemeClr val="bg2">
                    <a:lumMod val="75000"/>
                  </a:schemeClr>
                </a:solidFill>
              </a:rPr>
              <a:t>gösterecek şekilde tesis eder, yönetir ve muhafaza ederiz</a:t>
            </a:r>
            <a:r>
              <a:rPr lang="tr-TR" sz="1800" dirty="0" smtClean="0">
                <a:solidFill>
                  <a:schemeClr val="bg2">
                    <a:lumMod val="75000"/>
                  </a:schemeClr>
                </a:solidFill>
              </a:rPr>
              <a:t>.</a:t>
            </a:r>
            <a:br>
              <a:rPr lang="tr-TR" sz="1800" dirty="0" smtClean="0">
                <a:solidFill>
                  <a:schemeClr val="bg2">
                    <a:lumMod val="75000"/>
                  </a:schemeClr>
                </a:solidFill>
              </a:rPr>
            </a:br>
            <a:r>
              <a:rPr lang="tr-TR" sz="3100" dirty="0">
                <a:solidFill>
                  <a:schemeClr val="bg2">
                    <a:lumMod val="75000"/>
                  </a:schemeClr>
                </a:solidFill>
              </a:rPr>
              <a:t/>
            </a:r>
            <a:br>
              <a:rPr lang="tr-TR" sz="3100" dirty="0">
                <a:solidFill>
                  <a:schemeClr val="bg2">
                    <a:lumMod val="75000"/>
                  </a:schemeClr>
                </a:solidFill>
              </a:rPr>
            </a:br>
            <a:r>
              <a:rPr lang="tr-TR" sz="1800" dirty="0" smtClean="0">
                <a:solidFill>
                  <a:schemeClr val="bg2">
                    <a:lumMod val="75000"/>
                  </a:schemeClr>
                </a:solidFill>
              </a:rPr>
              <a:t>Faaliyetlerimizi </a:t>
            </a:r>
            <a:r>
              <a:rPr lang="tr-TR" sz="1800" dirty="0">
                <a:solidFill>
                  <a:schemeClr val="bg2">
                    <a:lumMod val="75000"/>
                  </a:schemeClr>
                </a:solidFill>
              </a:rPr>
              <a:t>kontrol altında tutarak; su tüketimi, kimyasal tüketim ve atık üretimimizi azaltırız. Kullandığımız kimyasalları seçiminde doğayı korumayı öncelikli ilke olarak kabul ederiz. Sürekli olarak çevresel faaliyet geliştirerek faaliyetlerimizin çevre üzerindeki etkilerini aza indirgeriz.</a:t>
            </a:r>
            <a:br>
              <a:rPr lang="tr-TR" sz="1800" dirty="0">
                <a:solidFill>
                  <a:schemeClr val="bg2">
                    <a:lumMod val="75000"/>
                  </a:schemeClr>
                </a:solidFill>
              </a:rPr>
            </a:br>
            <a:r>
              <a:rPr lang="tr-TR" sz="1800" dirty="0">
                <a:solidFill>
                  <a:schemeClr val="bg2">
                    <a:lumMod val="75000"/>
                  </a:schemeClr>
                </a:solidFill>
              </a:rPr>
              <a:t>Çalışanlarımız, müşterilerimiz, tedarikçilerimiz ve genel olarak toplum arasında çevre konusunda bilinç oluşturmak için etkinlikler düzenleriz. Aynı zamanda ihtiyaç sahibi insanlarla ilgili proje etkinlikleri düzenler ve bu etkinliklere katılım sağlarız. Yaptığımız faaliyetler bölgemizdeki yaşayan insanların hem mesleki gelişimlerini hem de ihtiyaç sahibi insanları imkânlardan yararlandırır.</a:t>
            </a:r>
            <a:br>
              <a:rPr lang="tr-TR" sz="1800" dirty="0">
                <a:solidFill>
                  <a:schemeClr val="bg2">
                    <a:lumMod val="75000"/>
                  </a:schemeClr>
                </a:solidFill>
              </a:rPr>
            </a:br>
            <a:r>
              <a:rPr lang="tr-TR" dirty="0">
                <a:solidFill>
                  <a:schemeClr val="bg2">
                    <a:lumMod val="75000"/>
                  </a:schemeClr>
                </a:solidFill>
              </a:rPr>
              <a:t/>
            </a:r>
            <a:br>
              <a:rPr lang="tr-TR" dirty="0">
                <a:solidFill>
                  <a:schemeClr val="bg2">
                    <a:lumMod val="75000"/>
                  </a:schemeClr>
                </a:solidFill>
              </a:rPr>
            </a:br>
            <a:r>
              <a:rPr lang="tr-TR" dirty="0"/>
              <a:t/>
            </a:r>
            <a:br>
              <a:rPr lang="tr-TR" dirty="0"/>
            </a:br>
            <a:endParaRPr lang="tr-TR"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15695" y="-27766"/>
            <a:ext cx="2028304" cy="1648748"/>
          </a:xfrm>
        </p:spPr>
      </p:pic>
    </p:spTree>
    <p:extLst>
      <p:ext uri="{BB962C8B-B14F-4D97-AF65-F5344CB8AC3E}">
        <p14:creationId xmlns:p14="http://schemas.microsoft.com/office/powerpoint/2010/main" val="41479423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609600"/>
            <a:ext cx="8596668" cy="737062"/>
          </a:xfrm>
        </p:spPr>
        <p:txBody>
          <a:bodyPr>
            <a:normAutofit fontScale="90000"/>
          </a:bodyPr>
          <a:lstStyle/>
          <a:p>
            <a:r>
              <a:rPr lang="tr-TR" dirty="0"/>
              <a:t>İŞ SAĞLIĞI VE GÜVENLİĞİ POLİTİKAMIZ</a:t>
            </a:r>
            <a:br>
              <a:rPr lang="tr-TR" dirty="0"/>
            </a:br>
            <a:endParaRPr lang="tr-TR" dirty="0"/>
          </a:p>
        </p:txBody>
      </p:sp>
      <p:sp>
        <p:nvSpPr>
          <p:cNvPr id="3" name="İçerik Yer Tutucusu 2"/>
          <p:cNvSpPr>
            <a:spLocks noGrp="1"/>
          </p:cNvSpPr>
          <p:nvPr>
            <p:ph idx="1"/>
          </p:nvPr>
        </p:nvSpPr>
        <p:spPr>
          <a:xfrm>
            <a:off x="465513" y="1512917"/>
            <a:ext cx="8808489" cy="4528446"/>
          </a:xfrm>
        </p:spPr>
        <p:txBody>
          <a:bodyPr>
            <a:noAutofit/>
          </a:bodyPr>
          <a:lstStyle/>
          <a:p>
            <a:pPr marL="0" indent="0">
              <a:buNone/>
            </a:pPr>
            <a:r>
              <a:rPr lang="tr-TR" sz="1400" dirty="0" smtClean="0">
                <a:solidFill>
                  <a:schemeClr val="bg2">
                    <a:lumMod val="75000"/>
                  </a:schemeClr>
                </a:solidFill>
              </a:rPr>
              <a:t>Villa Sunflower Hotel </a:t>
            </a:r>
            <a:r>
              <a:rPr lang="tr-TR" sz="1400" dirty="0">
                <a:solidFill>
                  <a:schemeClr val="bg2">
                    <a:lumMod val="75000"/>
                  </a:schemeClr>
                </a:solidFill>
              </a:rPr>
              <a:t>tüm çalışanlar, taşeronlar ve misafirler dahil olmak üzere işyerinde bulunan herkesin sağlık, güvenlik ve refahını sağlamayı amaçlar. </a:t>
            </a:r>
            <a:r>
              <a:rPr lang="tr-TR" sz="1400" dirty="0" smtClean="0">
                <a:solidFill>
                  <a:schemeClr val="bg2">
                    <a:lumMod val="75000"/>
                  </a:schemeClr>
                </a:solidFill>
              </a:rPr>
              <a:t>Tesis içerisinde </a:t>
            </a:r>
            <a:r>
              <a:rPr lang="tr-TR" sz="1400" dirty="0">
                <a:solidFill>
                  <a:schemeClr val="bg2">
                    <a:lumMod val="75000"/>
                  </a:schemeClr>
                </a:solidFill>
              </a:rPr>
              <a:t>çalışanlar, yükleniciler ve ziyaretçilerin dikkat etmeleri gereken görevleri vardır; güvenli çalışma sorumluluğunu taşımak, kendi sağlık </a:t>
            </a:r>
            <a:r>
              <a:rPr lang="tr-TR" sz="1400" dirty="0" smtClean="0">
                <a:solidFill>
                  <a:schemeClr val="bg2">
                    <a:lumMod val="75000"/>
                  </a:schemeClr>
                </a:solidFill>
              </a:rPr>
              <a:t>ve güvenlikleri </a:t>
            </a:r>
            <a:r>
              <a:rPr lang="tr-TR" sz="1400" dirty="0">
                <a:solidFill>
                  <a:schemeClr val="bg2">
                    <a:lumMod val="75000"/>
                  </a:schemeClr>
                </a:solidFill>
              </a:rPr>
              <a:t>için tüm makul önlemleri almak ve davranışları sonucu etkilenebilecek diğer tüm insanların sağlık ve güvenliğini göz önünde bulundurmaktadır. İlgili tüm faaliyetlerde ihtiyaç olduğu zaman işletmede çalışanlar ve/veya dışarıdan hizmet alımıyla uygun uzmanlardan yararlanarak iş </a:t>
            </a:r>
            <a:r>
              <a:rPr lang="tr-TR" sz="1400" dirty="0" smtClean="0">
                <a:solidFill>
                  <a:schemeClr val="bg2">
                    <a:lumMod val="75000"/>
                  </a:schemeClr>
                </a:solidFill>
              </a:rPr>
              <a:t>güvenliği koşullarını </a:t>
            </a:r>
            <a:r>
              <a:rPr lang="tr-TR" sz="1400" dirty="0">
                <a:solidFill>
                  <a:schemeClr val="bg2">
                    <a:lumMod val="75000"/>
                  </a:schemeClr>
                </a:solidFill>
              </a:rPr>
              <a:t>iyileştirmek için tüm makul ve uygulanabilir adımları atacaktır.</a:t>
            </a:r>
          </a:p>
          <a:p>
            <a:pPr>
              <a:buFont typeface="Wingdings" panose="05000000000000000000" pitchFamily="2" charset="2"/>
              <a:buChar char="Ø"/>
            </a:pPr>
            <a:r>
              <a:rPr lang="tr-TR" sz="1400" dirty="0">
                <a:solidFill>
                  <a:schemeClr val="bg2">
                    <a:lumMod val="75000"/>
                  </a:schemeClr>
                </a:solidFill>
              </a:rPr>
              <a:t>Tüm çalışanların, yüklenicilerin ve ziyaretçilerin iş güvenliğini iyileştirmek için alınacak önlemlerin geliştirilmesi ve desteklenmesi kapsamında </a:t>
            </a:r>
            <a:r>
              <a:rPr lang="tr-TR" sz="1400" dirty="0" smtClean="0">
                <a:solidFill>
                  <a:schemeClr val="bg2">
                    <a:lumMod val="75000"/>
                  </a:schemeClr>
                </a:solidFill>
              </a:rPr>
              <a:t>etkin katılımını </a:t>
            </a:r>
            <a:r>
              <a:rPr lang="tr-TR" sz="1400" dirty="0">
                <a:solidFill>
                  <a:schemeClr val="bg2">
                    <a:lumMod val="75000"/>
                  </a:schemeClr>
                </a:solidFill>
              </a:rPr>
              <a:t>teşvik ederek bir iş güvenliği kültürü </a:t>
            </a:r>
            <a:r>
              <a:rPr lang="tr-TR" sz="1400" dirty="0" smtClean="0">
                <a:solidFill>
                  <a:schemeClr val="bg2">
                    <a:lumMod val="75000"/>
                  </a:schemeClr>
                </a:solidFill>
              </a:rPr>
              <a:t>oluşturmak.</a:t>
            </a:r>
          </a:p>
          <a:p>
            <a:pPr>
              <a:buFont typeface="Wingdings" panose="05000000000000000000" pitchFamily="2" charset="2"/>
              <a:buChar char="Ø"/>
            </a:pPr>
            <a:r>
              <a:rPr lang="tr-TR" sz="1400" dirty="0" smtClean="0">
                <a:solidFill>
                  <a:schemeClr val="bg2">
                    <a:lumMod val="75000"/>
                  </a:schemeClr>
                </a:solidFill>
              </a:rPr>
              <a:t>Yürürlükteki </a:t>
            </a:r>
            <a:r>
              <a:rPr lang="tr-TR" sz="1400" dirty="0">
                <a:solidFill>
                  <a:schemeClr val="bg2">
                    <a:lumMod val="75000"/>
                  </a:schemeClr>
                </a:solidFill>
              </a:rPr>
              <a:t>tüm İSG ile ilgili mevzuat, düzenlemeler ve standartlarıyla uyumlu olmak.</a:t>
            </a:r>
          </a:p>
          <a:p>
            <a:pPr>
              <a:buFont typeface="Wingdings" panose="05000000000000000000" pitchFamily="2" charset="2"/>
              <a:buChar char="Ø"/>
            </a:pPr>
            <a:r>
              <a:rPr lang="tr-TR" sz="1400" dirty="0">
                <a:solidFill>
                  <a:schemeClr val="bg2">
                    <a:lumMod val="75000"/>
                  </a:schemeClr>
                </a:solidFill>
              </a:rPr>
              <a:t>Organizasyon kapsamındaki risklerle ilgili ve bunlara uygun risk ve tehlike yönetim sistemleri uygulamak.</a:t>
            </a:r>
          </a:p>
          <a:p>
            <a:pPr>
              <a:buFont typeface="Wingdings" panose="05000000000000000000" pitchFamily="2" charset="2"/>
              <a:buChar char="Ø"/>
            </a:pPr>
            <a:r>
              <a:rPr lang="tr-TR" sz="1400" dirty="0">
                <a:solidFill>
                  <a:schemeClr val="bg2">
                    <a:lumMod val="75000"/>
                  </a:schemeClr>
                </a:solidFill>
              </a:rPr>
              <a:t>Kontrollü çalışma için güvenli çalışma alanı ve donanım sağlamak.</a:t>
            </a:r>
          </a:p>
          <a:p>
            <a:pPr>
              <a:buFont typeface="Wingdings" panose="05000000000000000000" pitchFamily="2" charset="2"/>
              <a:buChar char="Ø"/>
            </a:pPr>
            <a:r>
              <a:rPr lang="tr-TR" sz="1400" dirty="0">
                <a:solidFill>
                  <a:schemeClr val="bg2">
                    <a:lumMod val="75000"/>
                  </a:schemeClr>
                </a:solidFill>
              </a:rPr>
              <a:t>Tüm ilgili personel için uygun İSG eğitimi sağlamak.</a:t>
            </a:r>
          </a:p>
          <a:p>
            <a:pPr>
              <a:buFont typeface="Wingdings" panose="05000000000000000000" pitchFamily="2" charset="2"/>
              <a:buChar char="Ø"/>
            </a:pPr>
            <a:r>
              <a:rPr lang="tr-TR" sz="1400" dirty="0">
                <a:solidFill>
                  <a:schemeClr val="bg2">
                    <a:lumMod val="75000"/>
                  </a:schemeClr>
                </a:solidFill>
              </a:rPr>
              <a:t>İşyerindeki sağlık ve güvenliği geliştirmek için yıllık bir İSG programı oluşturmak.</a:t>
            </a:r>
          </a:p>
          <a:p>
            <a:pPr marL="0" indent="0">
              <a:buNone/>
            </a:pPr>
            <a:r>
              <a:rPr lang="tr-TR" sz="1600" dirty="0">
                <a:solidFill>
                  <a:schemeClr val="bg2">
                    <a:lumMod val="75000"/>
                  </a:schemeClr>
                </a:solidFill>
              </a:rPr>
              <a:t/>
            </a:r>
            <a:br>
              <a:rPr lang="tr-TR" sz="1600" dirty="0">
                <a:solidFill>
                  <a:schemeClr val="bg2">
                    <a:lumMod val="75000"/>
                  </a:schemeClr>
                </a:solidFill>
              </a:rPr>
            </a:br>
            <a:endParaRPr lang="tr-TR" sz="1600" dirty="0">
              <a:solidFill>
                <a:schemeClr val="bg2">
                  <a:lumMod val="75000"/>
                </a:schemeClr>
              </a:solidFill>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768" y="4686389"/>
            <a:ext cx="1316600" cy="1041080"/>
          </a:xfrm>
          <a:prstGeom prst="rect">
            <a:avLst/>
          </a:prstGeom>
        </p:spPr>
      </p:pic>
    </p:spTree>
    <p:extLst>
      <p:ext uri="{BB962C8B-B14F-4D97-AF65-F5344CB8AC3E}">
        <p14:creationId xmlns:p14="http://schemas.microsoft.com/office/powerpoint/2010/main" val="16588696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609600"/>
            <a:ext cx="8596668" cy="828502"/>
          </a:xfrm>
        </p:spPr>
        <p:txBody>
          <a:bodyPr/>
          <a:lstStyle/>
          <a:p>
            <a:r>
              <a:rPr lang="tr-TR" dirty="0"/>
              <a:t>İŞ SAĞLIĞI VE GÜVENLİĞİ POLİTİKAMIZ</a:t>
            </a:r>
          </a:p>
        </p:txBody>
      </p:sp>
      <p:sp>
        <p:nvSpPr>
          <p:cNvPr id="3" name="İçerik Yer Tutucusu 2"/>
          <p:cNvSpPr>
            <a:spLocks noGrp="1"/>
          </p:cNvSpPr>
          <p:nvPr>
            <p:ph idx="1"/>
          </p:nvPr>
        </p:nvSpPr>
        <p:spPr>
          <a:xfrm>
            <a:off x="677334" y="2019993"/>
            <a:ext cx="8596668" cy="4021369"/>
          </a:xfrm>
        </p:spPr>
        <p:txBody>
          <a:bodyPr>
            <a:noAutofit/>
          </a:bodyPr>
          <a:lstStyle/>
          <a:p>
            <a:pPr>
              <a:buFont typeface="Wingdings" panose="05000000000000000000" pitchFamily="2" charset="2"/>
              <a:buChar char="Ø"/>
            </a:pPr>
            <a:r>
              <a:rPr lang="tr-TR" sz="1600" dirty="0">
                <a:solidFill>
                  <a:schemeClr val="bg2">
                    <a:lumMod val="75000"/>
                  </a:schemeClr>
                </a:solidFill>
              </a:rPr>
              <a:t>İSG performansını sürekli olarak iyileştirmek için yeterli kaynak ayırmak.</a:t>
            </a:r>
          </a:p>
          <a:p>
            <a:pPr>
              <a:buFont typeface="Wingdings" panose="05000000000000000000" pitchFamily="2" charset="2"/>
              <a:buChar char="Ø"/>
            </a:pPr>
            <a:r>
              <a:rPr lang="tr-TR" sz="1600" dirty="0">
                <a:solidFill>
                  <a:schemeClr val="bg2">
                    <a:lumMod val="75000"/>
                  </a:schemeClr>
                </a:solidFill>
              </a:rPr>
              <a:t>Çalışanlar için düzenli olarak sağlık gözetimi sağlamak.</a:t>
            </a:r>
          </a:p>
          <a:p>
            <a:pPr>
              <a:buFont typeface="Wingdings" panose="05000000000000000000" pitchFamily="2" charset="2"/>
              <a:buChar char="Ø"/>
            </a:pPr>
            <a:r>
              <a:rPr lang="tr-TR" sz="1600" dirty="0">
                <a:solidFill>
                  <a:schemeClr val="bg2">
                    <a:lumMod val="75000"/>
                  </a:schemeClr>
                </a:solidFill>
              </a:rPr>
              <a:t>Tüm olaylara aktif olarak müdahale etmek, bunları soruşturmak ve yaralanan çalışanların uygun işlere, hak taleplerinin adil yönetimi ve rehabilitasyon</a:t>
            </a:r>
          </a:p>
          <a:p>
            <a:pPr>
              <a:buFont typeface="Wingdings" panose="05000000000000000000" pitchFamily="2" charset="2"/>
              <a:buChar char="Ø"/>
            </a:pPr>
            <a:r>
              <a:rPr lang="tr-TR" sz="1600" dirty="0">
                <a:solidFill>
                  <a:schemeClr val="bg2">
                    <a:lumMod val="75000"/>
                  </a:schemeClr>
                </a:solidFill>
              </a:rPr>
              <a:t>uygulamaları yoluyla ilk fırsatta geri dönmesini sağlamak.</a:t>
            </a:r>
          </a:p>
          <a:p>
            <a:pPr>
              <a:buFont typeface="Wingdings" panose="05000000000000000000" pitchFamily="2" charset="2"/>
              <a:buChar char="Ø"/>
            </a:pPr>
            <a:r>
              <a:rPr lang="tr-TR" sz="1600" dirty="0" smtClean="0">
                <a:solidFill>
                  <a:schemeClr val="bg2">
                    <a:lumMod val="75000"/>
                  </a:schemeClr>
                </a:solidFill>
              </a:rPr>
              <a:t>Villa Sunflower Hotel </a:t>
            </a:r>
            <a:r>
              <a:rPr lang="tr-TR" sz="1600" dirty="0">
                <a:solidFill>
                  <a:schemeClr val="bg2">
                    <a:lumMod val="75000"/>
                  </a:schemeClr>
                </a:solidFill>
              </a:rPr>
              <a:t>tüm çalışanlar, taşeronlar ve misafirler dahil olmak üzere işyerinde bulunan herkesin sağlık, güvenlik ve refahını sağlamayı amaçlar. </a:t>
            </a:r>
            <a:r>
              <a:rPr lang="tr-TR" sz="1600" dirty="0" smtClean="0">
                <a:solidFill>
                  <a:schemeClr val="bg2">
                    <a:lumMod val="75000"/>
                  </a:schemeClr>
                </a:solidFill>
              </a:rPr>
              <a:t>Tesis içerisinde </a:t>
            </a:r>
            <a:r>
              <a:rPr lang="tr-TR" sz="1600" dirty="0">
                <a:solidFill>
                  <a:schemeClr val="bg2">
                    <a:lumMod val="75000"/>
                  </a:schemeClr>
                </a:solidFill>
              </a:rPr>
              <a:t>çalışanlar, yükleniciler ve ziyaretçilerin dikkat etmeleri gereken görevleri vardır; güvenli çalışma sorumluluğunu taşımak, kendi sağlık </a:t>
            </a:r>
            <a:r>
              <a:rPr lang="tr-TR" sz="1600" dirty="0" smtClean="0">
                <a:solidFill>
                  <a:schemeClr val="bg2">
                    <a:lumMod val="75000"/>
                  </a:schemeClr>
                </a:solidFill>
              </a:rPr>
              <a:t>ve güvenlikleri </a:t>
            </a:r>
            <a:r>
              <a:rPr lang="tr-TR" sz="1600" dirty="0">
                <a:solidFill>
                  <a:schemeClr val="bg2">
                    <a:lumMod val="75000"/>
                  </a:schemeClr>
                </a:solidFill>
              </a:rPr>
              <a:t>için tüm makul önlemleri almak ve davranışları sonucu etkilenebilecek diğer tüm insanların sağlık ve güvenliğini göz önünde bulundurmaktadır.</a:t>
            </a:r>
          </a:p>
          <a:p>
            <a:pPr>
              <a:buFont typeface="Wingdings" panose="05000000000000000000" pitchFamily="2" charset="2"/>
              <a:buChar char="Ø"/>
            </a:pPr>
            <a:r>
              <a:rPr lang="tr-TR" sz="1600" dirty="0">
                <a:solidFill>
                  <a:schemeClr val="bg2">
                    <a:lumMod val="75000"/>
                  </a:schemeClr>
                </a:solidFill>
              </a:rPr>
              <a:t>Bu standartlar işletmede sürekli iyileşmenin sağlanabilmesini kolaylaştırmak amacıyla bütünlük ve etkinliğin korunduğundan emin olmak için düzenli </a:t>
            </a:r>
            <a:r>
              <a:rPr lang="tr-TR" sz="1600" dirty="0" smtClean="0">
                <a:solidFill>
                  <a:schemeClr val="bg2">
                    <a:lumMod val="75000"/>
                  </a:schemeClr>
                </a:solidFill>
              </a:rPr>
              <a:t>olarak izlenecektir</a:t>
            </a:r>
            <a:r>
              <a:rPr lang="tr-TR" sz="1600" dirty="0">
                <a:solidFill>
                  <a:schemeClr val="bg2">
                    <a:lumMod val="75000"/>
                  </a:schemeClr>
                </a:solidFill>
              </a:rPr>
              <a:t>.</a:t>
            </a:r>
          </a:p>
        </p:txBody>
      </p:sp>
    </p:spTree>
    <p:extLst>
      <p:ext uri="{BB962C8B-B14F-4D97-AF65-F5344CB8AC3E}">
        <p14:creationId xmlns:p14="http://schemas.microsoft.com/office/powerpoint/2010/main" val="37639180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609600"/>
            <a:ext cx="8596668" cy="786938"/>
          </a:xfrm>
        </p:spPr>
        <p:txBody>
          <a:bodyPr>
            <a:normAutofit fontScale="90000"/>
          </a:bodyPr>
          <a:lstStyle/>
          <a:p>
            <a:r>
              <a:rPr lang="tr-TR" dirty="0"/>
              <a:t>SÜRDÜRÜLEBİLİRLİK POLİTİKAMIZ</a:t>
            </a:r>
            <a:br>
              <a:rPr lang="tr-TR" dirty="0"/>
            </a:br>
            <a:endParaRPr lang="tr-TR" dirty="0"/>
          </a:p>
        </p:txBody>
      </p:sp>
      <p:sp>
        <p:nvSpPr>
          <p:cNvPr id="5" name="İçerik Yer Tutucusu 4"/>
          <p:cNvSpPr>
            <a:spLocks noGrp="1"/>
          </p:cNvSpPr>
          <p:nvPr>
            <p:ph idx="1"/>
          </p:nvPr>
        </p:nvSpPr>
        <p:spPr>
          <a:xfrm>
            <a:off x="419640" y="1313411"/>
            <a:ext cx="8596668" cy="4270751"/>
          </a:xfrm>
        </p:spPr>
        <p:txBody>
          <a:bodyPr>
            <a:normAutofit fontScale="92500" lnSpcReduction="20000"/>
          </a:bodyPr>
          <a:lstStyle/>
          <a:p>
            <a:r>
              <a:rPr lang="tr-TR" dirty="0">
                <a:solidFill>
                  <a:schemeClr val="bg2">
                    <a:lumMod val="75000"/>
                  </a:schemeClr>
                </a:solidFill>
              </a:rPr>
              <a:t>Çevreyi korumak ve sürdürülebilir turizmin gerekliliğini sağlamak amacıyla çevreye olan etkilerimizi tespit eder, olumsuz etkileri, olası tehlikeleri ve atıklarımızı kontrol altına alırız. Doğal kaynakların kullanımını, enerji tüketimini, hava, su ve toprak kirlenmesini en aza indirgemek için gayret ederiz.</a:t>
            </a:r>
          </a:p>
          <a:p>
            <a:r>
              <a:rPr lang="tr-TR" dirty="0">
                <a:solidFill>
                  <a:schemeClr val="bg2">
                    <a:lumMod val="75000"/>
                  </a:schemeClr>
                </a:solidFill>
              </a:rPr>
              <a:t>Ülkemizde yürürlükte olan çevre, iş sağlığı güvenliği ve insan hakları ile ilgili yayımlanmış olan kanun, yönetmelik, mevzuat ve düzenlemelere uyar, tüm gereklilikleri eksiksiz yerine getiririz. Faaliyetlerimizi yürütürken misafir ve çalışanlarımızı meydana gelebilecek yaralanmalardan, hastalıklardan korumak ve iyi çalışma koşulları sağlamak için gerekli önlemleri alır ve uygularız.</a:t>
            </a:r>
          </a:p>
          <a:p>
            <a:r>
              <a:rPr lang="tr-TR" dirty="0">
                <a:solidFill>
                  <a:schemeClr val="bg2">
                    <a:lumMod val="75000"/>
                  </a:schemeClr>
                </a:solidFill>
              </a:rPr>
              <a:t>Çevre bilinci ve sosyal sorumluluklarımızın; sadece çalışanlarımızca değil, konuklarımız, tedarikçiler, alt taşeronlar ve yetkili mercilerce de benimsenmesini sağlamaya çalışırız. Yerel yönetimler, tedarikçi firmalar ve sivil toplum kuruluşlarıyla iş birliği yaparak çevre koruma ve sosyal sorumluluk projeleri üretilmesine katkıda bulunuruz.</a:t>
            </a:r>
          </a:p>
          <a:p>
            <a:r>
              <a:rPr lang="tr-TR" dirty="0">
                <a:solidFill>
                  <a:schemeClr val="bg2">
                    <a:lumMod val="75000"/>
                  </a:schemeClr>
                </a:solidFill>
              </a:rPr>
              <a:t>Bulunduğumuz yerlerde, yerel istihdamı arttırmak, doğal yaşamı korumak ve zenginleştirmek için gerekli her türlü önlemi alır, çevremize sahip çıkmak adına yaptığımız tüm faaliyetleri kamuoyuyla paylaşırız.</a:t>
            </a:r>
          </a:p>
          <a:p>
            <a:endParaRPr lang="tr-TR" dirty="0"/>
          </a:p>
        </p:txBody>
      </p:sp>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509" y="5419898"/>
            <a:ext cx="3138785" cy="1230284"/>
          </a:xfrm>
          <a:prstGeom prst="rect">
            <a:avLst/>
          </a:prstGeom>
        </p:spPr>
      </p:pic>
    </p:spTree>
    <p:extLst>
      <p:ext uri="{BB962C8B-B14F-4D97-AF65-F5344CB8AC3E}">
        <p14:creationId xmlns:p14="http://schemas.microsoft.com/office/powerpoint/2010/main" val="17736430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77334" y="1611517"/>
            <a:ext cx="8596668" cy="4429845"/>
          </a:xfrm>
        </p:spPr>
        <p:txBody>
          <a:bodyPr>
            <a:normAutofit fontScale="85000" lnSpcReduction="20000"/>
          </a:bodyPr>
          <a:lstStyle/>
          <a:p>
            <a:pPr marL="0" indent="0">
              <a:buNone/>
            </a:pPr>
            <a:r>
              <a:rPr lang="tr-TR" dirty="0" smtClean="0">
                <a:solidFill>
                  <a:schemeClr val="bg2">
                    <a:lumMod val="75000"/>
                  </a:schemeClr>
                </a:solidFill>
              </a:rPr>
              <a:t>     Sürdürülebilir </a:t>
            </a:r>
            <a:r>
              <a:rPr lang="tr-TR" dirty="0">
                <a:solidFill>
                  <a:schemeClr val="bg2">
                    <a:lumMod val="75000"/>
                  </a:schemeClr>
                </a:solidFill>
              </a:rPr>
              <a:t>tedarik anlayışı doğrultusunda tedarikçilerimizin/çözüm ortaklarımızın; </a:t>
            </a:r>
          </a:p>
          <a:p>
            <a:r>
              <a:rPr lang="tr-TR" dirty="0">
                <a:solidFill>
                  <a:schemeClr val="bg2">
                    <a:lumMod val="75000"/>
                  </a:schemeClr>
                </a:solidFill>
              </a:rPr>
              <a:t>Kalite Güvence Yönetim Sistemleri, Çevre ve İş Sağlığı Güvenliği Yönetim Sistemleri, uluslararası düzeyde kabul görmüş çevre ve sürdürülebilirlik </a:t>
            </a:r>
            <a:r>
              <a:rPr lang="tr-TR" dirty="0" err="1">
                <a:solidFill>
                  <a:schemeClr val="bg2">
                    <a:lumMod val="75000"/>
                  </a:schemeClr>
                </a:solidFill>
              </a:rPr>
              <a:t>etiktlerine</a:t>
            </a:r>
            <a:r>
              <a:rPr lang="tr-TR" dirty="0">
                <a:solidFill>
                  <a:schemeClr val="bg2">
                    <a:lumMod val="75000"/>
                  </a:schemeClr>
                </a:solidFill>
              </a:rPr>
              <a:t>/sertifikalarına sahip olmasına, </a:t>
            </a:r>
          </a:p>
          <a:p>
            <a:r>
              <a:rPr lang="tr-TR" dirty="0">
                <a:solidFill>
                  <a:schemeClr val="bg2">
                    <a:lumMod val="75000"/>
                  </a:schemeClr>
                </a:solidFill>
              </a:rPr>
              <a:t>Üretim ve tedarikte, çevreye zararlı etkilerinin olmamasına, çevre mevzuatlarına uyuyor olmasına,</a:t>
            </a:r>
          </a:p>
          <a:p>
            <a:r>
              <a:rPr lang="tr-TR" dirty="0">
                <a:solidFill>
                  <a:schemeClr val="bg2">
                    <a:lumMod val="75000"/>
                  </a:schemeClr>
                </a:solidFill>
              </a:rPr>
              <a:t>Kaynakları; doğal yaşama, ekosisteme zarar vermeden, uygun bir şekilde kullanıyor/tüketiyor olmasına, avlanma yasaklarına uyuyor olmasına,</a:t>
            </a:r>
          </a:p>
          <a:p>
            <a:r>
              <a:rPr lang="tr-TR" dirty="0">
                <a:solidFill>
                  <a:schemeClr val="bg2">
                    <a:lumMod val="75000"/>
                  </a:schemeClr>
                </a:solidFill>
              </a:rPr>
              <a:t>Atıklarını en aza indirmek ve doğru yönetmek için çalışıyor olmasına, ürün ambalajlarında daha az ambalajlamaya veya dökme ambalajlama alternatifleri sunuyor olmasına,</a:t>
            </a:r>
          </a:p>
          <a:p>
            <a:r>
              <a:rPr lang="tr-TR" dirty="0">
                <a:solidFill>
                  <a:schemeClr val="bg2">
                    <a:lumMod val="75000"/>
                  </a:schemeClr>
                </a:solidFill>
              </a:rPr>
              <a:t>Çevre dostu, tasarruflu, yöresel, etik değerlere önem veren, geri dönüşebilir veya geri dönüştürülmüş malzeme kullanan, organik, </a:t>
            </a:r>
            <a:r>
              <a:rPr lang="tr-TR" dirty="0" err="1">
                <a:solidFill>
                  <a:schemeClr val="bg2">
                    <a:lumMod val="75000"/>
                  </a:schemeClr>
                </a:solidFill>
              </a:rPr>
              <a:t>bio</a:t>
            </a:r>
            <a:r>
              <a:rPr lang="tr-TR" dirty="0">
                <a:solidFill>
                  <a:schemeClr val="bg2">
                    <a:lumMod val="75000"/>
                  </a:schemeClr>
                </a:solidFill>
              </a:rPr>
              <a:t>, </a:t>
            </a:r>
            <a:r>
              <a:rPr lang="tr-TR" dirty="0" err="1">
                <a:solidFill>
                  <a:schemeClr val="bg2">
                    <a:lumMod val="75000"/>
                  </a:schemeClr>
                </a:solidFill>
              </a:rPr>
              <a:t>vegan</a:t>
            </a:r>
            <a:r>
              <a:rPr lang="tr-TR" dirty="0">
                <a:solidFill>
                  <a:schemeClr val="bg2">
                    <a:lumMod val="75000"/>
                  </a:schemeClr>
                </a:solidFill>
              </a:rPr>
              <a:t>, hayvanlar üzerinde denenmemiş, zararlı kimyasal bileşenler içermeyen vb. alternatifleri sunmalarına,</a:t>
            </a:r>
          </a:p>
          <a:p>
            <a:r>
              <a:rPr lang="tr-TR" dirty="0">
                <a:solidFill>
                  <a:schemeClr val="bg2">
                    <a:lumMod val="75000"/>
                  </a:schemeClr>
                </a:solidFill>
              </a:rPr>
              <a:t>Yerli ve yerel üretim/hizmet sağlayıcısı olmasına, ülkemizin/bölgemizin mutfağını, geleneklerini, kültürünü yansıtan/tanıtan ürün/hizmet olmasına,</a:t>
            </a:r>
          </a:p>
          <a:p>
            <a:r>
              <a:rPr lang="tr-TR" dirty="0">
                <a:solidFill>
                  <a:schemeClr val="bg2">
                    <a:lumMod val="75000"/>
                  </a:schemeClr>
                </a:solidFill>
              </a:rPr>
              <a:t>Önem verir ve bu bakış açımızı paydaş tedarikçilerimize iletiriz. Tedarikçilerimiz ile verimli satın alma fırsatları yaratmaya çalışır, tedarik süreçlerinden doğan çevre etkilerini azaltmayı hedefleriz.</a:t>
            </a:r>
          </a:p>
          <a:p>
            <a:endParaRPr lang="tr-TR" dirty="0">
              <a:solidFill>
                <a:schemeClr val="bg2">
                  <a:lumMod val="75000"/>
                </a:schemeClr>
              </a:solidFill>
            </a:endParaRPr>
          </a:p>
        </p:txBody>
      </p:sp>
      <p:sp>
        <p:nvSpPr>
          <p:cNvPr id="2" name="Dikdörtgen 1"/>
          <p:cNvSpPr/>
          <p:nvPr/>
        </p:nvSpPr>
        <p:spPr>
          <a:xfrm>
            <a:off x="823865" y="841972"/>
            <a:ext cx="6560869" cy="523220"/>
          </a:xfrm>
          <a:prstGeom prst="rect">
            <a:avLst/>
          </a:prstGeom>
        </p:spPr>
        <p:txBody>
          <a:bodyPr wrap="square">
            <a:spAutoFit/>
          </a:bodyPr>
          <a:lstStyle/>
          <a:p>
            <a:r>
              <a:rPr lang="tr-TR" sz="2800" dirty="0">
                <a:solidFill>
                  <a:schemeClr val="accent1"/>
                </a:solidFill>
              </a:rPr>
              <a:t>SÜRDÜRÜLEBİLİR SATIN ALMA POLİTİKASI</a:t>
            </a:r>
          </a:p>
        </p:txBody>
      </p:sp>
    </p:spTree>
    <p:extLst>
      <p:ext uri="{BB962C8B-B14F-4D97-AF65-F5344CB8AC3E}">
        <p14:creationId xmlns:p14="http://schemas.microsoft.com/office/powerpoint/2010/main" val="1656841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609600"/>
            <a:ext cx="8596668" cy="920436"/>
          </a:xfrm>
        </p:spPr>
        <p:txBody>
          <a:bodyPr>
            <a:normAutofit fontScale="90000"/>
          </a:bodyPr>
          <a:lstStyle/>
          <a:p>
            <a:r>
              <a:rPr lang="tr-TR" dirty="0"/>
              <a:t>ÇOCUK KORUMA POLİTİKAMIZ</a:t>
            </a:r>
            <a:br>
              <a:rPr lang="tr-TR" dirty="0"/>
            </a:br>
            <a:endParaRPr lang="tr-TR" dirty="0"/>
          </a:p>
        </p:txBody>
      </p:sp>
      <p:sp>
        <p:nvSpPr>
          <p:cNvPr id="3" name="İçerik Yer Tutucusu 2"/>
          <p:cNvSpPr>
            <a:spLocks noGrp="1"/>
          </p:cNvSpPr>
          <p:nvPr>
            <p:ph idx="1"/>
          </p:nvPr>
        </p:nvSpPr>
        <p:spPr>
          <a:xfrm>
            <a:off x="551423" y="1683944"/>
            <a:ext cx="8848489" cy="4674289"/>
          </a:xfrm>
        </p:spPr>
        <p:txBody>
          <a:bodyPr>
            <a:normAutofit lnSpcReduction="10000"/>
          </a:bodyPr>
          <a:lstStyle/>
          <a:p>
            <a:r>
              <a:rPr lang="tr-TR" dirty="0">
                <a:solidFill>
                  <a:schemeClr val="bg2">
                    <a:lumMod val="75000"/>
                  </a:schemeClr>
                </a:solidFill>
              </a:rPr>
              <a:t>Çocuk haklarına saygı duyma ve çocukları her türlü sömürü </a:t>
            </a:r>
            <a:r>
              <a:rPr lang="tr-TR" dirty="0" smtClean="0">
                <a:solidFill>
                  <a:schemeClr val="bg2">
                    <a:lumMod val="75000"/>
                  </a:schemeClr>
                </a:solidFill>
              </a:rPr>
              <a:t>türlerine </a:t>
            </a:r>
            <a:r>
              <a:rPr lang="tr-TR" dirty="0">
                <a:solidFill>
                  <a:schemeClr val="bg2">
                    <a:lumMod val="75000"/>
                  </a:schemeClr>
                </a:solidFill>
              </a:rPr>
              <a:t>karşı korumak için gerekli tedbirleri alır ve aldığımız önlemleri uygulayacağımız taahhüt ederiz.</a:t>
            </a:r>
          </a:p>
          <a:p>
            <a:r>
              <a:rPr lang="tr-TR" dirty="0">
                <a:solidFill>
                  <a:schemeClr val="bg2">
                    <a:lumMod val="75000"/>
                  </a:schemeClr>
                </a:solidFill>
              </a:rPr>
              <a:t>Çocuk işçi çalıştırmaz buna karşı önlemler alırız.</a:t>
            </a:r>
          </a:p>
          <a:p>
            <a:r>
              <a:rPr lang="tr-TR" dirty="0">
                <a:solidFill>
                  <a:schemeClr val="bg2">
                    <a:lumMod val="75000"/>
                  </a:schemeClr>
                </a:solidFill>
              </a:rPr>
              <a:t>Çocukların korunmaya ve bakıma muhtaç hale gelmesini önleyici programları destekleriz.</a:t>
            </a:r>
          </a:p>
          <a:p>
            <a:r>
              <a:rPr lang="tr-TR" dirty="0">
                <a:solidFill>
                  <a:schemeClr val="bg2">
                    <a:lumMod val="75000"/>
                  </a:schemeClr>
                </a:solidFill>
              </a:rPr>
              <a:t>Suça karışmış ya da kendilerine karşı suç işlenmiş çocukların topluma kazandırılmasının sağlayacak kurum ve kuruluşlara destek oluruz.</a:t>
            </a:r>
          </a:p>
          <a:p>
            <a:r>
              <a:rPr lang="tr-TR" dirty="0">
                <a:solidFill>
                  <a:schemeClr val="bg2">
                    <a:lumMod val="75000"/>
                  </a:schemeClr>
                </a:solidFill>
              </a:rPr>
              <a:t>Çocuğa hizmet veren tüm paydaşlarla iş birliği içerisinde oluruz.</a:t>
            </a:r>
          </a:p>
          <a:p>
            <a:r>
              <a:rPr lang="tr-TR" dirty="0">
                <a:solidFill>
                  <a:schemeClr val="bg2">
                    <a:lumMod val="75000"/>
                  </a:schemeClr>
                </a:solidFill>
              </a:rPr>
              <a:t>Çocuğa karşı şiddetin önlenmesine yönelik toplumsal bilinç ve duyarlılığı arttırıcı aktivitelerde bulunuruz.</a:t>
            </a:r>
          </a:p>
          <a:p>
            <a:r>
              <a:rPr lang="tr-TR" dirty="0">
                <a:solidFill>
                  <a:schemeClr val="bg2">
                    <a:lumMod val="75000"/>
                  </a:schemeClr>
                </a:solidFill>
              </a:rPr>
              <a:t>Personelimize çocuk koruma ile ilgili eğitimler düzenleriz.</a:t>
            </a:r>
          </a:p>
          <a:p>
            <a:r>
              <a:rPr lang="tr-TR" dirty="0">
                <a:solidFill>
                  <a:schemeClr val="bg2">
                    <a:lumMod val="75000"/>
                  </a:schemeClr>
                </a:solidFill>
              </a:rPr>
              <a:t>Bulunduğumuz ortamda çocuk korumaya yönelik her türlü organizasyon ve etkinliklere </a:t>
            </a:r>
            <a:r>
              <a:rPr lang="tr-TR" dirty="0" smtClean="0">
                <a:solidFill>
                  <a:schemeClr val="bg2">
                    <a:lumMod val="75000"/>
                  </a:schemeClr>
                </a:solidFill>
              </a:rPr>
              <a:t>destek </a:t>
            </a:r>
            <a:r>
              <a:rPr lang="tr-TR" dirty="0">
                <a:solidFill>
                  <a:schemeClr val="bg2">
                    <a:lumMod val="75000"/>
                  </a:schemeClr>
                </a:solidFill>
              </a:rPr>
              <a:t>oluruz</a:t>
            </a:r>
            <a:r>
              <a:rPr lang="tr-TR" dirty="0" smtClean="0">
                <a:solidFill>
                  <a:schemeClr val="bg2">
                    <a:lumMod val="75000"/>
                  </a:schemeClr>
                </a:solidFill>
              </a:rPr>
              <a:t>.</a:t>
            </a:r>
            <a:endParaRPr lang="tr-TR" dirty="0">
              <a:solidFill>
                <a:schemeClr val="bg2">
                  <a:lumMod val="75000"/>
                </a:schemeClr>
              </a:solidFill>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0222" y="1"/>
            <a:ext cx="2064190" cy="1530035"/>
          </a:xfrm>
          <a:prstGeom prst="rect">
            <a:avLst/>
          </a:prstGeom>
        </p:spPr>
      </p:pic>
    </p:spTree>
    <p:extLst>
      <p:ext uri="{BB962C8B-B14F-4D97-AF65-F5344CB8AC3E}">
        <p14:creationId xmlns:p14="http://schemas.microsoft.com/office/powerpoint/2010/main" val="25493053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609600"/>
            <a:ext cx="8596668" cy="1119612"/>
          </a:xfrm>
        </p:spPr>
        <p:txBody>
          <a:bodyPr>
            <a:normAutofit fontScale="90000"/>
          </a:bodyPr>
          <a:lstStyle/>
          <a:p>
            <a:r>
              <a:rPr lang="tr-TR" dirty="0"/>
              <a:t>KADIN HAKLARI VE CİNSİYET </a:t>
            </a:r>
            <a:r>
              <a:rPr lang="tr-TR" dirty="0" smtClean="0"/>
              <a:t>EŞİTLİĞİ </a:t>
            </a:r>
            <a:r>
              <a:rPr lang="tr-TR" dirty="0"/>
              <a:t>POLİTİKASI</a:t>
            </a:r>
            <a:br>
              <a:rPr lang="tr-TR" dirty="0"/>
            </a:br>
            <a:endParaRPr lang="tr-TR" dirty="0"/>
          </a:p>
        </p:txBody>
      </p:sp>
      <p:sp>
        <p:nvSpPr>
          <p:cNvPr id="5" name="Dikdörtgen 4"/>
          <p:cNvSpPr/>
          <p:nvPr/>
        </p:nvSpPr>
        <p:spPr>
          <a:xfrm>
            <a:off x="461727" y="1656784"/>
            <a:ext cx="8812275" cy="1107996"/>
          </a:xfrm>
          <a:prstGeom prst="rect">
            <a:avLst/>
          </a:prstGeom>
        </p:spPr>
        <p:txBody>
          <a:bodyPr wrap="square">
            <a:spAutoFit/>
          </a:bodyPr>
          <a:lstStyle/>
          <a:p>
            <a:r>
              <a:rPr lang="tr-TR" sz="1600" dirty="0">
                <a:solidFill>
                  <a:schemeClr val="bg2">
                    <a:lumMod val="75000"/>
                  </a:schemeClr>
                </a:solidFill>
              </a:rPr>
              <a:t>İşletmemizde cinsiyet eşitliğine önem veririz. Cinsiyet farkı gözetmeksizin tüm çalışanlarımızın sağlık, güvenlik ve refahlarını sağlarız.</a:t>
            </a:r>
          </a:p>
          <a:p>
            <a:r>
              <a:rPr lang="tr-TR" sz="1600" dirty="0">
                <a:solidFill>
                  <a:schemeClr val="bg2">
                    <a:lumMod val="75000"/>
                  </a:schemeClr>
                </a:solidFill>
              </a:rPr>
              <a:t>Kadınların iş gücüne katılımını tüm departmanlarımızda destekler, eşit fırsatlar sunarız.</a:t>
            </a:r>
          </a:p>
          <a:p>
            <a:r>
              <a:rPr lang="tr-TR" sz="1600" dirty="0">
                <a:solidFill>
                  <a:schemeClr val="bg2">
                    <a:lumMod val="75000"/>
                  </a:schemeClr>
                </a:solidFill>
              </a:rPr>
              <a:t>Cinsiyet ayrımı yapmadan «eşit işe eşit ücret» politikası ile hareket ederiz.</a:t>
            </a:r>
          </a:p>
        </p:txBody>
      </p:sp>
      <p:sp>
        <p:nvSpPr>
          <p:cNvPr id="8" name="Dikdörtgen 7"/>
          <p:cNvSpPr/>
          <p:nvPr/>
        </p:nvSpPr>
        <p:spPr>
          <a:xfrm>
            <a:off x="334978" y="4037846"/>
            <a:ext cx="9062519" cy="2308324"/>
          </a:xfrm>
          <a:prstGeom prst="rect">
            <a:avLst/>
          </a:prstGeom>
        </p:spPr>
        <p:txBody>
          <a:bodyPr wrap="square">
            <a:spAutoFit/>
          </a:bodyPr>
          <a:lstStyle/>
          <a:p>
            <a:pPr marL="285750" indent="-285750">
              <a:buFont typeface="Wingdings" panose="05000000000000000000" pitchFamily="2" charset="2"/>
              <a:buChar char="Ø"/>
            </a:pPr>
            <a:r>
              <a:rPr lang="tr-TR" sz="1600" dirty="0">
                <a:solidFill>
                  <a:schemeClr val="bg2">
                    <a:lumMod val="75000"/>
                  </a:schemeClr>
                </a:solidFill>
              </a:rPr>
              <a:t>Eşitlik ilkesi gözetilerek görev dağılımı yaparız.</a:t>
            </a:r>
          </a:p>
          <a:p>
            <a:pPr marL="285750" indent="-285750">
              <a:buFont typeface="Wingdings" panose="05000000000000000000" pitchFamily="2" charset="2"/>
              <a:buChar char="Ø"/>
            </a:pPr>
            <a:r>
              <a:rPr lang="tr-TR" sz="1600" dirty="0">
                <a:solidFill>
                  <a:schemeClr val="bg2">
                    <a:lumMod val="75000"/>
                  </a:schemeClr>
                </a:solidFill>
              </a:rPr>
              <a:t>Kariyer fırsatlarından eşit düzeyde faydalanılması için gerekli ortamı sağlarız.</a:t>
            </a:r>
          </a:p>
          <a:p>
            <a:pPr marL="285750" indent="-285750">
              <a:buFont typeface="Wingdings" panose="05000000000000000000" pitchFamily="2" charset="2"/>
              <a:buChar char="Ø"/>
            </a:pPr>
            <a:r>
              <a:rPr lang="tr-TR" sz="1600" dirty="0">
                <a:solidFill>
                  <a:schemeClr val="bg2">
                    <a:lumMod val="75000"/>
                  </a:schemeClr>
                </a:solidFill>
              </a:rPr>
              <a:t>Eğitim politikaları oluşturur, kadınların katılımına ve farkındalığın artmasına destek oluruz.</a:t>
            </a:r>
          </a:p>
          <a:p>
            <a:pPr marL="285750" indent="-285750">
              <a:buFont typeface="Wingdings" panose="05000000000000000000" pitchFamily="2" charset="2"/>
              <a:buChar char="Ø"/>
            </a:pPr>
            <a:r>
              <a:rPr lang="tr-TR" sz="1600" dirty="0">
                <a:solidFill>
                  <a:schemeClr val="bg2">
                    <a:lumMod val="75000"/>
                  </a:schemeClr>
                </a:solidFill>
              </a:rPr>
              <a:t>İş-aile yaşam dengesini koruyan çalışma ortamı ve uygulamalarını oluştururuz.</a:t>
            </a:r>
          </a:p>
          <a:p>
            <a:pPr marL="285750" indent="-285750">
              <a:buFont typeface="Wingdings" panose="05000000000000000000" pitchFamily="2" charset="2"/>
              <a:buChar char="Ø"/>
            </a:pPr>
            <a:r>
              <a:rPr lang="tr-TR" sz="1600" dirty="0">
                <a:solidFill>
                  <a:schemeClr val="bg2">
                    <a:lumMod val="75000"/>
                  </a:schemeClr>
                </a:solidFill>
              </a:rPr>
              <a:t>Kadınların şirket yönetiminde olmaları için destek verir, eşit fırsatlar sunar bunu taahhüt ederiz.</a:t>
            </a:r>
          </a:p>
          <a:p>
            <a:pPr marL="285750" indent="-285750">
              <a:buFont typeface="Wingdings" panose="05000000000000000000" pitchFamily="2" charset="2"/>
              <a:buChar char="Ø"/>
            </a:pPr>
            <a:r>
              <a:rPr lang="tr-TR" sz="1600" dirty="0">
                <a:solidFill>
                  <a:schemeClr val="bg2">
                    <a:lumMod val="75000"/>
                  </a:schemeClr>
                </a:solidFill>
              </a:rPr>
              <a:t>Kadınların hiçbir şekilde istismar, taciz, ayrımcılık, bastırılma, zorlama, iftira vb. durumlara maruz kalmasına müsaade etmeyiz. Dünyaya ve kurumumuza kattıkları değerin daima farkında olur ve varlıklarını destekleriz.</a:t>
            </a:r>
          </a:p>
        </p:txBody>
      </p:sp>
      <p:pic>
        <p:nvPicPr>
          <p:cNvPr id="9" name="Resim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9477" y="2776396"/>
            <a:ext cx="1672594" cy="1470505"/>
          </a:xfrm>
          <a:prstGeom prst="rect">
            <a:avLst/>
          </a:prstGeom>
        </p:spPr>
      </p:pic>
      <p:pic>
        <p:nvPicPr>
          <p:cNvPr id="13" name="İçerik Yer Tutucusu 1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65417" y="2828154"/>
            <a:ext cx="3109056" cy="1146317"/>
          </a:xfrm>
        </p:spPr>
      </p:pic>
    </p:spTree>
    <p:extLst>
      <p:ext uri="{BB962C8B-B14F-4D97-AF65-F5344CB8AC3E}">
        <p14:creationId xmlns:p14="http://schemas.microsoft.com/office/powerpoint/2010/main" val="16013570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609600"/>
            <a:ext cx="8596668" cy="778625"/>
          </a:xfrm>
        </p:spPr>
        <p:txBody>
          <a:bodyPr>
            <a:normAutofit/>
          </a:bodyPr>
          <a:lstStyle/>
          <a:p>
            <a:r>
              <a:rPr lang="tr-TR" sz="2800" dirty="0" smtClean="0"/>
              <a:t>    01-Giriş</a:t>
            </a:r>
            <a:r>
              <a:rPr lang="tr-TR" sz="2800" dirty="0" smtClean="0">
                <a:solidFill>
                  <a:schemeClr val="tx2">
                    <a:lumMod val="60000"/>
                    <a:lumOff val="40000"/>
                  </a:schemeClr>
                </a:solidFill>
              </a:rPr>
              <a:t> </a:t>
            </a:r>
            <a:endParaRPr lang="tr-TR" sz="2800" dirty="0">
              <a:solidFill>
                <a:schemeClr val="tx2">
                  <a:lumMod val="60000"/>
                  <a:lumOff val="40000"/>
                </a:schemeClr>
              </a:solidFill>
            </a:endParaRPr>
          </a:p>
        </p:txBody>
      </p:sp>
      <p:sp>
        <p:nvSpPr>
          <p:cNvPr id="3" name="İçerik Yer Tutucusu 2"/>
          <p:cNvSpPr>
            <a:spLocks noGrp="1"/>
          </p:cNvSpPr>
          <p:nvPr>
            <p:ph idx="1"/>
          </p:nvPr>
        </p:nvSpPr>
        <p:spPr>
          <a:xfrm>
            <a:off x="615142" y="1263535"/>
            <a:ext cx="8658859" cy="5336770"/>
          </a:xfrm>
        </p:spPr>
        <p:txBody>
          <a:bodyPr/>
          <a:lstStyle/>
          <a:p>
            <a:pPr>
              <a:buFont typeface="Wingdings" panose="05000000000000000000" pitchFamily="2" charset="2"/>
              <a:buChar char="Ø"/>
            </a:pPr>
            <a:r>
              <a:rPr lang="tr-TR" dirty="0" smtClean="0">
                <a:solidFill>
                  <a:schemeClr val="bg2">
                    <a:lumMod val="75000"/>
                  </a:schemeClr>
                </a:solidFill>
              </a:rPr>
              <a:t>Rapor Hakkında</a:t>
            </a:r>
            <a:endParaRPr lang="tr-TR" dirty="0" smtClean="0">
              <a:solidFill>
                <a:schemeClr val="accent1"/>
              </a:solidFill>
            </a:endParaRPr>
          </a:p>
          <a:p>
            <a:pPr>
              <a:buFont typeface="Wingdings" panose="05000000000000000000" pitchFamily="2" charset="2"/>
              <a:buChar char="Ø"/>
            </a:pPr>
            <a:r>
              <a:rPr lang="tr-TR" dirty="0" smtClean="0">
                <a:solidFill>
                  <a:schemeClr val="bg2">
                    <a:lumMod val="75000"/>
                  </a:schemeClr>
                </a:solidFill>
              </a:rPr>
              <a:t>Genel Müdür Mesajı                                       </a:t>
            </a:r>
          </a:p>
          <a:p>
            <a:pPr>
              <a:buFont typeface="Wingdings" panose="05000000000000000000" pitchFamily="2" charset="2"/>
              <a:buChar char="Ø"/>
            </a:pPr>
            <a:r>
              <a:rPr lang="tr-TR" dirty="0" smtClean="0">
                <a:solidFill>
                  <a:schemeClr val="bg2">
                    <a:lumMod val="75000"/>
                  </a:schemeClr>
                </a:solidFill>
              </a:rPr>
              <a:t>Ödül &amp; Sertifikalarımız </a:t>
            </a:r>
          </a:p>
          <a:p>
            <a:pPr marL="0" indent="0">
              <a:buNone/>
            </a:pPr>
            <a:r>
              <a:rPr lang="tr-TR" sz="2800" dirty="0" smtClean="0">
                <a:solidFill>
                  <a:schemeClr val="accent1"/>
                </a:solidFill>
              </a:rPr>
              <a:t>02 – Politikalarımız </a:t>
            </a:r>
          </a:p>
          <a:p>
            <a:pPr>
              <a:buFont typeface="Wingdings" panose="05000000000000000000" pitchFamily="2" charset="2"/>
              <a:buChar char="Ø"/>
            </a:pPr>
            <a:r>
              <a:rPr lang="tr-TR" dirty="0" smtClean="0">
                <a:solidFill>
                  <a:schemeClr val="bg2">
                    <a:lumMod val="75000"/>
                  </a:schemeClr>
                </a:solidFill>
              </a:rPr>
              <a:t>Toplam Kalite Politikamız </a:t>
            </a:r>
          </a:p>
          <a:p>
            <a:pPr>
              <a:buFont typeface="Wingdings" panose="05000000000000000000" pitchFamily="2" charset="2"/>
              <a:buChar char="Ø"/>
            </a:pPr>
            <a:r>
              <a:rPr lang="tr-TR" dirty="0" smtClean="0">
                <a:solidFill>
                  <a:schemeClr val="bg2">
                    <a:lumMod val="75000"/>
                  </a:schemeClr>
                </a:solidFill>
              </a:rPr>
              <a:t>Çevre Politikası</a:t>
            </a:r>
          </a:p>
          <a:p>
            <a:pPr>
              <a:buFont typeface="Wingdings" panose="05000000000000000000" pitchFamily="2" charset="2"/>
              <a:buChar char="Ø"/>
            </a:pPr>
            <a:r>
              <a:rPr lang="tr-TR" dirty="0" smtClean="0">
                <a:solidFill>
                  <a:schemeClr val="bg2">
                    <a:lumMod val="75000"/>
                  </a:schemeClr>
                </a:solidFill>
              </a:rPr>
              <a:t>İş Sağlığı ve Güvenliği Politikası </a:t>
            </a:r>
          </a:p>
          <a:p>
            <a:pPr>
              <a:buFont typeface="Wingdings" panose="05000000000000000000" pitchFamily="2" charset="2"/>
              <a:buChar char="Ø"/>
            </a:pPr>
            <a:r>
              <a:rPr lang="tr-TR" dirty="0" smtClean="0">
                <a:solidFill>
                  <a:schemeClr val="bg2">
                    <a:lumMod val="75000"/>
                  </a:schemeClr>
                </a:solidFill>
              </a:rPr>
              <a:t>Sürdürülebilirlik Politikası</a:t>
            </a:r>
          </a:p>
          <a:p>
            <a:pPr>
              <a:buFont typeface="Wingdings" panose="05000000000000000000" pitchFamily="2" charset="2"/>
              <a:buChar char="Ø"/>
            </a:pPr>
            <a:r>
              <a:rPr lang="tr-TR" dirty="0" smtClean="0">
                <a:solidFill>
                  <a:schemeClr val="bg2">
                    <a:lumMod val="75000"/>
                  </a:schemeClr>
                </a:solidFill>
              </a:rPr>
              <a:t>Topluma Uyum Politikası</a:t>
            </a:r>
          </a:p>
          <a:p>
            <a:pPr>
              <a:buFont typeface="Wingdings" panose="05000000000000000000" pitchFamily="2" charset="2"/>
              <a:buChar char="Ø"/>
            </a:pPr>
            <a:r>
              <a:rPr lang="tr-TR" dirty="0" smtClean="0">
                <a:solidFill>
                  <a:schemeClr val="bg2">
                    <a:lumMod val="75000"/>
                  </a:schemeClr>
                </a:solidFill>
              </a:rPr>
              <a:t>Çocuk Koruma Politikası</a:t>
            </a:r>
          </a:p>
          <a:p>
            <a:pPr>
              <a:buFont typeface="Wingdings" panose="05000000000000000000" pitchFamily="2" charset="2"/>
              <a:buChar char="Ø"/>
            </a:pPr>
            <a:r>
              <a:rPr lang="tr-TR" dirty="0" smtClean="0">
                <a:solidFill>
                  <a:schemeClr val="bg2">
                    <a:lumMod val="75000"/>
                  </a:schemeClr>
                </a:solidFill>
              </a:rPr>
              <a:t>Dezavantajlı Sağlığı Ve Güvenliği Politikası</a:t>
            </a:r>
            <a:endParaRPr lang="tr-TR" dirty="0">
              <a:solidFill>
                <a:schemeClr val="bg2">
                  <a:lumMod val="75000"/>
                </a:schemeClr>
              </a:solidFill>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879" y="609600"/>
            <a:ext cx="813025" cy="653934"/>
          </a:xfrm>
          <a:prstGeom prst="rect">
            <a:avLst/>
          </a:prstGeo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2903" y="3333404"/>
            <a:ext cx="1878675" cy="1637607"/>
          </a:xfrm>
          <a:prstGeom prst="rect">
            <a:avLst/>
          </a:prstGeom>
        </p:spPr>
      </p:pic>
    </p:spTree>
    <p:extLst>
      <p:ext uri="{BB962C8B-B14F-4D97-AF65-F5344CB8AC3E}">
        <p14:creationId xmlns:p14="http://schemas.microsoft.com/office/powerpoint/2010/main" val="8416003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609600"/>
            <a:ext cx="8596668" cy="1038131"/>
          </a:xfrm>
        </p:spPr>
        <p:txBody>
          <a:bodyPr>
            <a:normAutofit fontScale="90000"/>
          </a:bodyPr>
          <a:lstStyle/>
          <a:p>
            <a:r>
              <a:rPr lang="tr-TR" dirty="0"/>
              <a:t>DEZAVANTAJLI SAĞLIĞI VE GÜVENLİĞİ POLİTİKAMIZ</a:t>
            </a:r>
          </a:p>
        </p:txBody>
      </p:sp>
      <p:sp>
        <p:nvSpPr>
          <p:cNvPr id="3" name="İçerik Yer Tutucusu 2"/>
          <p:cNvSpPr>
            <a:spLocks noGrp="1"/>
          </p:cNvSpPr>
          <p:nvPr>
            <p:ph idx="1"/>
          </p:nvPr>
        </p:nvSpPr>
        <p:spPr/>
        <p:txBody>
          <a:bodyPr>
            <a:normAutofit/>
          </a:bodyPr>
          <a:lstStyle/>
          <a:p>
            <a:pPr>
              <a:buFont typeface="Wingdings" panose="05000000000000000000" pitchFamily="2" charset="2"/>
              <a:buChar char="Ø"/>
            </a:pPr>
            <a:r>
              <a:rPr lang="tr-TR" dirty="0">
                <a:solidFill>
                  <a:schemeClr val="bg2">
                    <a:lumMod val="75000"/>
                  </a:schemeClr>
                </a:solidFill>
              </a:rPr>
              <a:t>Her insanın tatil yapmaya hakkı vardır ve tatil bir ihtiyaçtır. Bu nedenle hizmet verdiğiniz konaklama tesisinin engelli ve engelsiz tüm misafirlerimize, uygun fiziki altyapısının gerek odalar gerek iç ve dış genel mekanlarda planlama aşamasından itibaren titizlikle sağlanması birinci önceliğimizdir.</a:t>
            </a:r>
          </a:p>
          <a:p>
            <a:pPr>
              <a:buFont typeface="Wingdings" panose="05000000000000000000" pitchFamily="2" charset="2"/>
              <a:buChar char="Ø"/>
            </a:pPr>
            <a:r>
              <a:rPr lang="tr-TR" dirty="0">
                <a:solidFill>
                  <a:schemeClr val="bg2">
                    <a:lumMod val="75000"/>
                  </a:schemeClr>
                </a:solidFill>
              </a:rPr>
              <a:t>Dezavantajlı misafir memnuniyetinin sürdürülebilirliği için uygun personel </a:t>
            </a:r>
            <a:r>
              <a:rPr lang="tr-TR" dirty="0" err="1">
                <a:solidFill>
                  <a:schemeClr val="bg2">
                    <a:lumMod val="75000"/>
                  </a:schemeClr>
                </a:solidFill>
              </a:rPr>
              <a:t>tedariği</a:t>
            </a:r>
            <a:r>
              <a:rPr lang="tr-TR" dirty="0">
                <a:solidFill>
                  <a:schemeClr val="bg2">
                    <a:lumMod val="75000"/>
                  </a:schemeClr>
                </a:solidFill>
              </a:rPr>
              <a:t> ve eğitiminin kesintisiz devam etmesi ve değişen teknolojik gelişmelerin takibi de tesisimiz için önceliklidir.</a:t>
            </a:r>
          </a:p>
          <a:p>
            <a:pPr>
              <a:buFont typeface="Wingdings" panose="05000000000000000000" pitchFamily="2" charset="2"/>
              <a:buChar char="Ø"/>
            </a:pPr>
            <a:r>
              <a:rPr lang="tr-TR" dirty="0">
                <a:solidFill>
                  <a:schemeClr val="bg2">
                    <a:lumMod val="75000"/>
                  </a:schemeClr>
                </a:solidFill>
              </a:rPr>
              <a:t>Dezavantajlı olsun ya da olmasın tüm vatandaşların çalışma hakkına sahip olması gerektiği inancında olduğumuzdan tesisimizde dezavantajlı personellerimiz de istihdam edilmektedir.</a:t>
            </a:r>
          </a:p>
          <a:p>
            <a:pPr>
              <a:buFont typeface="Wingdings" panose="05000000000000000000" pitchFamily="2" charset="2"/>
              <a:buChar char="Ø"/>
            </a:pPr>
            <a:r>
              <a:rPr lang="tr-TR" dirty="0">
                <a:solidFill>
                  <a:schemeClr val="bg2">
                    <a:lumMod val="75000"/>
                  </a:schemeClr>
                </a:solidFill>
              </a:rPr>
              <a:t>Bu çerçevede dezavantajlı farkındalık politikamız herkes için eşit şartlarda tatilin önündeki engelin kaldırılmasıdır.</a:t>
            </a:r>
          </a:p>
          <a:p>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4413" y="1140737"/>
            <a:ext cx="2409589" cy="1019852"/>
          </a:xfrm>
          <a:prstGeom prst="rect">
            <a:avLst/>
          </a:prstGeom>
        </p:spPr>
      </p:pic>
    </p:spTree>
    <p:extLst>
      <p:ext uri="{BB962C8B-B14F-4D97-AF65-F5344CB8AC3E}">
        <p14:creationId xmlns:p14="http://schemas.microsoft.com/office/powerpoint/2010/main" val="4856907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Autofit/>
          </a:bodyPr>
          <a:lstStyle/>
          <a:p>
            <a:pPr algn="r"/>
            <a:r>
              <a:rPr lang="tr-TR" sz="4800" dirty="0" smtClean="0"/>
              <a:t>03 BÖLÜM</a:t>
            </a:r>
            <a:br>
              <a:rPr lang="tr-TR" sz="4800" dirty="0" smtClean="0"/>
            </a:br>
            <a:r>
              <a:rPr lang="tr-TR" sz="4800" dirty="0" smtClean="0"/>
              <a:t>ATIK YÖNETİMİ</a:t>
            </a:r>
            <a:endParaRPr lang="tr-TR" sz="4800"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1812" y="334979"/>
            <a:ext cx="2405832" cy="1595422"/>
          </a:xfrm>
        </p:spPr>
      </p:pic>
      <p:sp>
        <p:nvSpPr>
          <p:cNvPr id="5" name="Dikdörtgen 4"/>
          <p:cNvSpPr/>
          <p:nvPr/>
        </p:nvSpPr>
        <p:spPr>
          <a:xfrm>
            <a:off x="488887" y="2879002"/>
            <a:ext cx="8655113" cy="1938992"/>
          </a:xfrm>
          <a:prstGeom prst="rect">
            <a:avLst/>
          </a:prstGeom>
        </p:spPr>
        <p:txBody>
          <a:bodyPr wrap="square">
            <a:spAutoFit/>
          </a:bodyPr>
          <a:lstStyle/>
          <a:p>
            <a:r>
              <a:rPr lang="tr-TR" sz="4000" dirty="0" smtClean="0">
                <a:solidFill>
                  <a:schemeClr val="accent1"/>
                </a:solidFill>
              </a:rPr>
              <a:t>14 GERİ </a:t>
            </a:r>
            <a:r>
              <a:rPr lang="tr-TR" sz="4000" dirty="0">
                <a:solidFill>
                  <a:schemeClr val="accent1"/>
                </a:solidFill>
              </a:rPr>
              <a:t>KAZANILABİLİR ATIKLAR</a:t>
            </a:r>
          </a:p>
          <a:p>
            <a:r>
              <a:rPr lang="tr-TR" sz="4000" dirty="0">
                <a:solidFill>
                  <a:schemeClr val="accent1"/>
                </a:solidFill>
              </a:rPr>
              <a:t>15 TEHLİKELİ ATIKALAR</a:t>
            </a:r>
          </a:p>
          <a:p>
            <a:r>
              <a:rPr lang="tr-TR" sz="4000" dirty="0">
                <a:solidFill>
                  <a:schemeClr val="accent1"/>
                </a:solidFill>
              </a:rPr>
              <a:t>16 BİTKİSEL ATIK YAĞ</a:t>
            </a:r>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7003" y="4191756"/>
            <a:ext cx="2323911" cy="1822606"/>
          </a:xfrm>
          <a:prstGeom prst="rect">
            <a:avLst/>
          </a:prstGeom>
        </p:spPr>
      </p:pic>
    </p:spTree>
    <p:extLst>
      <p:ext uri="{BB962C8B-B14F-4D97-AF65-F5344CB8AC3E}">
        <p14:creationId xmlns:p14="http://schemas.microsoft.com/office/powerpoint/2010/main" val="33257096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70368" y="1602464"/>
            <a:ext cx="8730794" cy="4457006"/>
          </a:xfrm>
        </p:spPr>
        <p:txBody>
          <a:bodyPr>
            <a:normAutofit/>
          </a:bodyPr>
          <a:lstStyle/>
          <a:p>
            <a:pPr marL="0" indent="0">
              <a:buNone/>
            </a:pPr>
            <a:r>
              <a:rPr lang="tr-TR" sz="1600" dirty="0" smtClean="0">
                <a:solidFill>
                  <a:schemeClr val="bg2">
                    <a:lumMod val="75000"/>
                  </a:schemeClr>
                </a:solidFill>
              </a:rPr>
              <a:t>Villa Sunflower Hotel </a:t>
            </a:r>
            <a:r>
              <a:rPr lang="tr-TR" sz="1600" dirty="0">
                <a:solidFill>
                  <a:schemeClr val="bg2">
                    <a:lumMod val="75000"/>
                  </a:schemeClr>
                </a:solidFill>
              </a:rPr>
              <a:t>olarak uyguladığımız atık yönetimi sistemimizde öncelikli amacımız atık miktarını azaltmak, oluşan atıklarımızı iyi yöneterek çevreye en </a:t>
            </a:r>
            <a:r>
              <a:rPr lang="tr-TR" sz="1600" dirty="0" smtClean="0">
                <a:solidFill>
                  <a:schemeClr val="bg2">
                    <a:lumMod val="75000"/>
                  </a:schemeClr>
                </a:solidFill>
              </a:rPr>
              <a:t>az zarar </a:t>
            </a:r>
            <a:r>
              <a:rPr lang="tr-TR" sz="1600" dirty="0">
                <a:solidFill>
                  <a:schemeClr val="bg2">
                    <a:lumMod val="75000"/>
                  </a:schemeClr>
                </a:solidFill>
              </a:rPr>
              <a:t>ile </a:t>
            </a:r>
            <a:r>
              <a:rPr lang="tr-TR" sz="1600" dirty="0" err="1">
                <a:solidFill>
                  <a:schemeClr val="bg2">
                    <a:lumMod val="75000"/>
                  </a:schemeClr>
                </a:solidFill>
              </a:rPr>
              <a:t>bertarafını</a:t>
            </a:r>
            <a:r>
              <a:rPr lang="tr-TR" sz="1600" dirty="0">
                <a:solidFill>
                  <a:schemeClr val="bg2">
                    <a:lumMod val="75000"/>
                  </a:schemeClr>
                </a:solidFill>
              </a:rPr>
              <a:t> sağlamak ve geri kazanılabilir olanları tekrar </a:t>
            </a:r>
            <a:r>
              <a:rPr lang="tr-TR" sz="1600" dirty="0" smtClean="0">
                <a:solidFill>
                  <a:schemeClr val="bg2">
                    <a:lumMod val="75000"/>
                  </a:schemeClr>
                </a:solidFill>
              </a:rPr>
              <a:t>kazanmaktır.</a:t>
            </a:r>
          </a:p>
          <a:p>
            <a:pPr marL="0" indent="0">
              <a:buNone/>
            </a:pPr>
            <a:r>
              <a:rPr lang="tr-TR" sz="1600" dirty="0">
                <a:solidFill>
                  <a:schemeClr val="accent1"/>
                </a:solidFill>
              </a:rPr>
              <a:t>GERİ KAZANILABİLİR </a:t>
            </a:r>
            <a:r>
              <a:rPr lang="tr-TR" sz="1600" dirty="0" smtClean="0">
                <a:solidFill>
                  <a:schemeClr val="accent1"/>
                </a:solidFill>
              </a:rPr>
              <a:t>ATIKLAR</a:t>
            </a:r>
          </a:p>
          <a:p>
            <a:pPr marL="0" indent="0">
              <a:buNone/>
            </a:pPr>
            <a:r>
              <a:rPr lang="tr-TR" sz="1600" dirty="0">
                <a:solidFill>
                  <a:schemeClr val="bg2">
                    <a:lumMod val="75000"/>
                  </a:schemeClr>
                </a:solidFill>
              </a:rPr>
              <a:t>Ambalaj atık ve organik atıklarımızı bilinçli şekilde ayrıştırarak geri dönüşüme katkıda </a:t>
            </a:r>
            <a:r>
              <a:rPr lang="tr-TR" sz="1600" dirty="0" err="1" smtClean="0">
                <a:solidFill>
                  <a:schemeClr val="bg2">
                    <a:lumMod val="75000"/>
                  </a:schemeClr>
                </a:solidFill>
              </a:rPr>
              <a:t>bulunuyoruz.Atık</a:t>
            </a:r>
            <a:r>
              <a:rPr lang="tr-TR" sz="1600" dirty="0" smtClean="0">
                <a:solidFill>
                  <a:schemeClr val="bg2">
                    <a:lumMod val="75000"/>
                  </a:schemeClr>
                </a:solidFill>
              </a:rPr>
              <a:t> </a:t>
            </a:r>
            <a:r>
              <a:rPr lang="tr-TR" sz="1600" dirty="0">
                <a:solidFill>
                  <a:schemeClr val="bg2">
                    <a:lumMod val="75000"/>
                  </a:schemeClr>
                </a:solidFill>
              </a:rPr>
              <a:t>üretimimizi azaltmak için çeşitli çalışmalar yapıyor, misafirlerimizi ve çalışanlarımızı geri dönüşüm programına katılmaya teşvik </a:t>
            </a:r>
            <a:r>
              <a:rPr lang="tr-TR" sz="1600" dirty="0" err="1" smtClean="0">
                <a:solidFill>
                  <a:schemeClr val="bg2">
                    <a:lumMod val="75000"/>
                  </a:schemeClr>
                </a:solidFill>
              </a:rPr>
              <a:t>ediyoruz.Cam</a:t>
            </a:r>
            <a:r>
              <a:rPr lang="tr-TR" sz="1600" dirty="0">
                <a:solidFill>
                  <a:schemeClr val="bg2">
                    <a:lumMod val="75000"/>
                  </a:schemeClr>
                </a:solidFill>
              </a:rPr>
              <a:t>, kâğıt, yağ, plastik ve yiyecek atıklarının geri dönüşümü için çeşitli bölümlerinde ayrıca ofis alanlarında atık ayrıştırma kapları </a:t>
            </a:r>
            <a:r>
              <a:rPr lang="tr-TR" sz="1600" dirty="0" err="1" smtClean="0">
                <a:solidFill>
                  <a:schemeClr val="bg2">
                    <a:lumMod val="75000"/>
                  </a:schemeClr>
                </a:solidFill>
              </a:rPr>
              <a:t>bulunduruyoruz.Misafir</a:t>
            </a:r>
            <a:r>
              <a:rPr lang="tr-TR" sz="1600" dirty="0" smtClean="0">
                <a:solidFill>
                  <a:schemeClr val="bg2">
                    <a:lumMod val="75000"/>
                  </a:schemeClr>
                </a:solidFill>
              </a:rPr>
              <a:t> </a:t>
            </a:r>
            <a:r>
              <a:rPr lang="tr-TR" sz="1600" dirty="0">
                <a:solidFill>
                  <a:schemeClr val="bg2">
                    <a:lumMod val="75000"/>
                  </a:schemeClr>
                </a:solidFill>
              </a:rPr>
              <a:t>alanlarında da atık ayrıştırma kovaları bulunduruyoruz. Ayrıştırdığımız bu atıkların geri dönüşümü için ilgili firmalarla çalışıyor ve takibini yapıyoruz. Kâğıt tüketimimizi azaltmak için mümkün olduğunca yazışmalarımızı ve duyurularımızı mail ortamında yapıyoruz. </a:t>
            </a:r>
            <a:r>
              <a:rPr lang="tr-TR" sz="1600" dirty="0" err="1" smtClean="0">
                <a:solidFill>
                  <a:schemeClr val="bg2">
                    <a:lumMod val="75000"/>
                  </a:schemeClr>
                </a:solidFill>
              </a:rPr>
              <a:t>Dökümanlar</a:t>
            </a:r>
            <a:r>
              <a:rPr lang="tr-TR" sz="1600" dirty="0" smtClean="0">
                <a:solidFill>
                  <a:schemeClr val="bg2">
                    <a:lumMod val="75000"/>
                  </a:schemeClr>
                </a:solidFill>
              </a:rPr>
              <a:t> </a:t>
            </a:r>
            <a:r>
              <a:rPr lang="tr-TR" sz="1600" dirty="0">
                <a:solidFill>
                  <a:schemeClr val="bg2">
                    <a:lumMod val="75000"/>
                  </a:schemeClr>
                </a:solidFill>
              </a:rPr>
              <a:t>üzerinde yapılan </a:t>
            </a:r>
            <a:r>
              <a:rPr lang="tr-TR" sz="1600" dirty="0" smtClean="0">
                <a:solidFill>
                  <a:schemeClr val="bg2">
                    <a:lumMod val="75000"/>
                  </a:schemeClr>
                </a:solidFill>
              </a:rPr>
              <a:t>güncellemeler ortak </a:t>
            </a:r>
            <a:r>
              <a:rPr lang="tr-TR" sz="1600" dirty="0">
                <a:solidFill>
                  <a:schemeClr val="bg2">
                    <a:lumMod val="75000"/>
                  </a:schemeClr>
                </a:solidFill>
              </a:rPr>
              <a:t>ağımızdan yapılmaktadır. Gerekmedikçe çıktı alınmamaktadır. Kağıtlar çift yüzlü </a:t>
            </a:r>
            <a:r>
              <a:rPr lang="tr-TR" sz="1600" dirty="0" smtClean="0">
                <a:solidFill>
                  <a:schemeClr val="bg2">
                    <a:lumMod val="75000"/>
                  </a:schemeClr>
                </a:solidFill>
              </a:rPr>
              <a:t>kullanılmaktadır. Misafirlerimize </a:t>
            </a:r>
            <a:r>
              <a:rPr lang="tr-TR" sz="1600" dirty="0">
                <a:solidFill>
                  <a:schemeClr val="bg2">
                    <a:lumMod val="75000"/>
                  </a:schemeClr>
                </a:solidFill>
              </a:rPr>
              <a:t>otelimizde uyguladığımız atık yönetimi ile ilgili oda kartıyla bilgilendirme yaparak; onları da atık miktarını azaltma ve oluşan atıkları </a:t>
            </a:r>
            <a:r>
              <a:rPr lang="tr-TR" sz="1600" dirty="0" smtClean="0">
                <a:solidFill>
                  <a:schemeClr val="bg2">
                    <a:lumMod val="75000"/>
                  </a:schemeClr>
                </a:solidFill>
              </a:rPr>
              <a:t>ayrıştırma konusunda </a:t>
            </a:r>
            <a:r>
              <a:rPr lang="tr-TR" sz="1600" dirty="0">
                <a:solidFill>
                  <a:schemeClr val="bg2">
                    <a:lumMod val="75000"/>
                  </a:schemeClr>
                </a:solidFill>
              </a:rPr>
              <a:t>teşvik ediyoruz.</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973655" cy="1484768"/>
          </a:xfrm>
          <a:prstGeom prst="rect">
            <a:avLst/>
          </a:prstGeo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8005" y="199176"/>
            <a:ext cx="2469860" cy="1285592"/>
          </a:xfrm>
          <a:prstGeom prst="rect">
            <a:avLst/>
          </a:prstGeom>
        </p:spPr>
      </p:pic>
    </p:spTree>
    <p:extLst>
      <p:ext uri="{BB962C8B-B14F-4D97-AF65-F5344CB8AC3E}">
        <p14:creationId xmlns:p14="http://schemas.microsoft.com/office/powerpoint/2010/main" val="27933063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609600"/>
            <a:ext cx="8596668" cy="585457"/>
          </a:xfrm>
        </p:spPr>
        <p:txBody>
          <a:bodyPr>
            <a:normAutofit fontScale="90000"/>
          </a:bodyPr>
          <a:lstStyle/>
          <a:p>
            <a:r>
              <a:rPr lang="tr-TR" sz="2200" dirty="0"/>
              <a:t>TEHLİKELİ ATIKLAR</a:t>
            </a:r>
            <a:r>
              <a:rPr lang="tr-TR" dirty="0"/>
              <a:t/>
            </a:r>
            <a:br>
              <a:rPr lang="tr-TR" dirty="0"/>
            </a:br>
            <a:endParaRPr lang="tr-TR" dirty="0"/>
          </a:p>
        </p:txBody>
      </p:sp>
      <p:sp>
        <p:nvSpPr>
          <p:cNvPr id="3" name="İçerik Yer Tutucusu 2"/>
          <p:cNvSpPr>
            <a:spLocks noGrp="1"/>
          </p:cNvSpPr>
          <p:nvPr>
            <p:ph idx="1"/>
          </p:nvPr>
        </p:nvSpPr>
        <p:spPr>
          <a:xfrm>
            <a:off x="677334" y="1294647"/>
            <a:ext cx="8596668" cy="4816442"/>
          </a:xfrm>
        </p:spPr>
        <p:txBody>
          <a:bodyPr>
            <a:normAutofit/>
          </a:bodyPr>
          <a:lstStyle/>
          <a:p>
            <a:pPr marL="0" indent="0">
              <a:buNone/>
            </a:pPr>
            <a:r>
              <a:rPr lang="tr-TR" sz="1600" dirty="0">
                <a:solidFill>
                  <a:schemeClr val="bg2">
                    <a:lumMod val="75000"/>
                  </a:schemeClr>
                </a:solidFill>
              </a:rPr>
              <a:t>Tesislerimizde oluşan tehlikeli atıklar çevreye zarar vermeden bertaraf edilebilmesi için bölümlerimizde oluşan tehlikeli </a:t>
            </a:r>
            <a:r>
              <a:rPr lang="tr-TR" sz="1600" dirty="0" err="1" smtClean="0">
                <a:solidFill>
                  <a:schemeClr val="bg2">
                    <a:lumMod val="75000"/>
                  </a:schemeClr>
                </a:solidFill>
              </a:rPr>
              <a:t>atıkları,uygun</a:t>
            </a:r>
            <a:r>
              <a:rPr lang="tr-TR" sz="1600" dirty="0" smtClean="0">
                <a:solidFill>
                  <a:schemeClr val="bg2">
                    <a:lumMod val="75000"/>
                  </a:schemeClr>
                </a:solidFill>
              </a:rPr>
              <a:t> </a:t>
            </a:r>
            <a:r>
              <a:rPr lang="tr-TR" sz="1600" dirty="0">
                <a:solidFill>
                  <a:schemeClr val="bg2">
                    <a:lumMod val="75000"/>
                  </a:schemeClr>
                </a:solidFill>
              </a:rPr>
              <a:t>koşullarda toplanıyor, etiketleniyor ve yasalara uygun bertaraf veya değerlendirilmesi için lisanslı firmalara teslim ediliyor</a:t>
            </a:r>
            <a:r>
              <a:rPr lang="tr-TR" sz="1600" dirty="0" smtClean="0">
                <a:solidFill>
                  <a:schemeClr val="bg2">
                    <a:lumMod val="75000"/>
                  </a:schemeClr>
                </a:solidFill>
              </a:rPr>
              <a:t>.</a:t>
            </a:r>
          </a:p>
          <a:p>
            <a:pPr marL="0" indent="0">
              <a:buNone/>
            </a:pPr>
            <a:r>
              <a:rPr lang="tr-TR" sz="1600" dirty="0" smtClean="0">
                <a:solidFill>
                  <a:schemeClr val="bg2">
                    <a:lumMod val="75000"/>
                  </a:schemeClr>
                </a:solidFill>
              </a:rPr>
              <a:t>2024 </a:t>
            </a:r>
            <a:r>
              <a:rPr lang="tr-TR" sz="1600" dirty="0">
                <a:solidFill>
                  <a:schemeClr val="bg2">
                    <a:lumMod val="75000"/>
                  </a:schemeClr>
                </a:solidFill>
              </a:rPr>
              <a:t>yılında oluşan tehlikeli atık miktarının daha da azalmasını hedefliyoruz</a:t>
            </a:r>
            <a:r>
              <a:rPr lang="tr-TR" sz="1600" dirty="0" smtClean="0">
                <a:solidFill>
                  <a:schemeClr val="bg2">
                    <a:lumMod val="75000"/>
                  </a:schemeClr>
                </a:solidFill>
              </a:rPr>
              <a:t>.</a:t>
            </a:r>
          </a:p>
          <a:p>
            <a:pPr marL="0" indent="0">
              <a:buNone/>
            </a:pPr>
            <a:endParaRPr lang="tr-TR" sz="1600" dirty="0" smtClean="0">
              <a:solidFill>
                <a:schemeClr val="bg2">
                  <a:lumMod val="75000"/>
                </a:schemeClr>
              </a:solidFill>
            </a:endParaRPr>
          </a:p>
          <a:p>
            <a:pPr marL="0" indent="0">
              <a:buNone/>
            </a:pPr>
            <a:r>
              <a:rPr lang="tr-TR" sz="1600" dirty="0">
                <a:solidFill>
                  <a:schemeClr val="accent1"/>
                </a:solidFill>
              </a:rPr>
              <a:t>BİTKİSEL ATIK </a:t>
            </a:r>
            <a:r>
              <a:rPr lang="tr-TR" sz="1600" dirty="0" smtClean="0">
                <a:solidFill>
                  <a:schemeClr val="accent1"/>
                </a:solidFill>
              </a:rPr>
              <a:t>YAĞ</a:t>
            </a:r>
          </a:p>
          <a:p>
            <a:pPr marL="0" indent="0">
              <a:buNone/>
            </a:pPr>
            <a:endParaRPr lang="tr-TR" sz="1600" dirty="0" smtClean="0">
              <a:solidFill>
                <a:schemeClr val="accent1"/>
              </a:solidFill>
            </a:endParaRPr>
          </a:p>
          <a:p>
            <a:pPr marL="0" indent="0">
              <a:buNone/>
            </a:pPr>
            <a:r>
              <a:rPr lang="tr-TR" sz="1600" dirty="0">
                <a:solidFill>
                  <a:schemeClr val="bg2">
                    <a:lumMod val="75000"/>
                  </a:schemeClr>
                </a:solidFill>
              </a:rPr>
              <a:t>Kullanılan bitkisel atık yağların geri dönüşüm miktarını her yıl arttırmaktayız. Oluşan bitkisel atık yağlar düzenli olarak anlaşmalı olduğumuz lisanslı </a:t>
            </a:r>
            <a:r>
              <a:rPr lang="tr-TR" sz="1600" dirty="0" smtClean="0">
                <a:solidFill>
                  <a:schemeClr val="bg2">
                    <a:lumMod val="75000"/>
                  </a:schemeClr>
                </a:solidFill>
              </a:rPr>
              <a:t>firmalara verilmektedir.</a:t>
            </a:r>
          </a:p>
          <a:p>
            <a:pPr marL="0" indent="0">
              <a:buNone/>
            </a:pPr>
            <a:endParaRPr lang="tr-TR" sz="1600" dirty="0">
              <a:solidFill>
                <a:schemeClr val="bg2">
                  <a:lumMod val="75000"/>
                </a:schemeClr>
              </a:solidFill>
            </a:endParaRPr>
          </a:p>
          <a:p>
            <a:pPr marL="0" indent="0">
              <a:buNone/>
            </a:pPr>
            <a:r>
              <a:rPr lang="tr-TR" sz="1600" dirty="0" smtClean="0">
                <a:solidFill>
                  <a:schemeClr val="bg2">
                    <a:lumMod val="75000"/>
                  </a:schemeClr>
                </a:solidFill>
              </a:rPr>
              <a:t>Hedeflerimiz;</a:t>
            </a:r>
            <a:endParaRPr lang="tr-TR" sz="1600" dirty="0">
              <a:solidFill>
                <a:schemeClr val="bg2">
                  <a:lumMod val="75000"/>
                </a:schemeClr>
              </a:solidFill>
            </a:endParaRPr>
          </a:p>
          <a:p>
            <a:pPr>
              <a:buFont typeface="Wingdings" panose="05000000000000000000" pitchFamily="2" charset="2"/>
              <a:buChar char="Ø"/>
            </a:pPr>
            <a:r>
              <a:rPr lang="tr-TR" sz="1600" dirty="0">
                <a:solidFill>
                  <a:schemeClr val="bg2">
                    <a:lumMod val="75000"/>
                  </a:schemeClr>
                </a:solidFill>
              </a:rPr>
              <a:t>Kullanılan bitkisel atık yağ geri kazanım miktarını önceki yıllara göre arttırmak,</a:t>
            </a:r>
          </a:p>
          <a:p>
            <a:pPr>
              <a:buFont typeface="Wingdings" panose="05000000000000000000" pitchFamily="2" charset="2"/>
              <a:buChar char="Ø"/>
            </a:pPr>
            <a:r>
              <a:rPr lang="tr-TR" sz="1600" dirty="0">
                <a:solidFill>
                  <a:schemeClr val="bg2">
                    <a:lumMod val="75000"/>
                  </a:schemeClr>
                </a:solidFill>
              </a:rPr>
              <a:t>Personelimizi atık yağ ile </a:t>
            </a:r>
            <a:r>
              <a:rPr lang="tr-TR" sz="1600" dirty="0" err="1">
                <a:solidFill>
                  <a:schemeClr val="bg2">
                    <a:lumMod val="75000"/>
                  </a:schemeClr>
                </a:solidFill>
              </a:rPr>
              <a:t>ile</a:t>
            </a:r>
            <a:r>
              <a:rPr lang="tr-TR" sz="1600" dirty="0">
                <a:solidFill>
                  <a:schemeClr val="bg2">
                    <a:lumMod val="75000"/>
                  </a:schemeClr>
                </a:solidFill>
              </a:rPr>
              <a:t> ilgili daha çok </a:t>
            </a:r>
            <a:r>
              <a:rPr lang="tr-TR" sz="1600" dirty="0" smtClean="0">
                <a:solidFill>
                  <a:schemeClr val="bg2">
                    <a:lumMod val="75000"/>
                  </a:schemeClr>
                </a:solidFill>
              </a:rPr>
              <a:t>bilinçlendirmek .</a:t>
            </a:r>
            <a:endParaRPr lang="tr-TR" sz="1600" dirty="0">
              <a:solidFill>
                <a:schemeClr val="bg2">
                  <a:lumMod val="75000"/>
                </a:schemeClr>
              </a:solidFill>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3204" y="110604"/>
            <a:ext cx="2587752" cy="1134248"/>
          </a:xfrm>
          <a:prstGeom prst="rect">
            <a:avLst/>
          </a:prstGeo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0956" y="2489705"/>
            <a:ext cx="1755430" cy="1077361"/>
          </a:xfrm>
          <a:prstGeom prst="rect">
            <a:avLst/>
          </a:prstGeom>
        </p:spPr>
      </p:pic>
    </p:spTree>
    <p:extLst>
      <p:ext uri="{BB962C8B-B14F-4D97-AF65-F5344CB8AC3E}">
        <p14:creationId xmlns:p14="http://schemas.microsoft.com/office/powerpoint/2010/main" val="36067052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61835" y="440575"/>
            <a:ext cx="8812167" cy="1489825"/>
          </a:xfrm>
        </p:spPr>
        <p:txBody>
          <a:bodyPr>
            <a:normAutofit/>
          </a:bodyPr>
          <a:lstStyle/>
          <a:p>
            <a:r>
              <a:rPr lang="tr-TR" sz="2800" dirty="0"/>
              <a:t>ORGANİK ATIKLAR </a:t>
            </a:r>
          </a:p>
        </p:txBody>
      </p:sp>
      <p:sp>
        <p:nvSpPr>
          <p:cNvPr id="7" name="Dikdörtgen 6"/>
          <p:cNvSpPr/>
          <p:nvPr/>
        </p:nvSpPr>
        <p:spPr>
          <a:xfrm>
            <a:off x="528337" y="3656658"/>
            <a:ext cx="7012161" cy="523219"/>
          </a:xfrm>
          <a:prstGeom prst="rect">
            <a:avLst/>
          </a:prstGeom>
        </p:spPr>
        <p:txBody>
          <a:bodyPr wrap="square">
            <a:spAutoFit/>
          </a:bodyPr>
          <a:lstStyle/>
          <a:p>
            <a:r>
              <a:rPr lang="nn-NO" sz="2800" dirty="0">
                <a:solidFill>
                  <a:schemeClr val="accent1"/>
                </a:solidFill>
              </a:rPr>
              <a:t>SIVI VE KATI ATIKLAR </a:t>
            </a:r>
            <a:endParaRPr lang="tr-TR" sz="2800" dirty="0">
              <a:solidFill>
                <a:schemeClr val="accent1"/>
              </a:solidFill>
            </a:endParaRPr>
          </a:p>
        </p:txBody>
      </p:sp>
      <p:pic>
        <p:nvPicPr>
          <p:cNvPr id="9" name="Resim 8"/>
          <p:cNvPicPr>
            <a:picLocks noChangeAspect="1"/>
          </p:cNvPicPr>
          <p:nvPr/>
        </p:nvPicPr>
        <p:blipFill>
          <a:blip r:embed="rId3"/>
          <a:stretch>
            <a:fillRect/>
          </a:stretch>
        </p:blipFill>
        <p:spPr>
          <a:xfrm>
            <a:off x="7664335" y="180035"/>
            <a:ext cx="1529541" cy="1293301"/>
          </a:xfrm>
          <a:prstGeom prst="rect">
            <a:avLst/>
          </a:prstGeom>
        </p:spPr>
      </p:pic>
      <p:graphicFrame>
        <p:nvGraphicFramePr>
          <p:cNvPr id="3" name="Nesne 2"/>
          <p:cNvGraphicFramePr>
            <a:graphicFrameLocks noChangeAspect="1"/>
          </p:cNvGraphicFramePr>
          <p:nvPr>
            <p:extLst>
              <p:ext uri="{D42A27DB-BD31-4B8C-83A1-F6EECF244321}">
                <p14:modId xmlns:p14="http://schemas.microsoft.com/office/powerpoint/2010/main" val="2939214695"/>
              </p:ext>
            </p:extLst>
          </p:nvPr>
        </p:nvGraphicFramePr>
        <p:xfrm>
          <a:off x="652965" y="1997076"/>
          <a:ext cx="7730639" cy="1169342"/>
        </p:xfrm>
        <a:graphic>
          <a:graphicData uri="http://schemas.openxmlformats.org/presentationml/2006/ole">
            <mc:AlternateContent xmlns:mc="http://schemas.openxmlformats.org/markup-compatibility/2006">
              <mc:Choice xmlns:v="urn:schemas-microsoft-com:vml" Requires="v">
                <p:oleObj spid="_x0000_s2076" name="Çalışma Sayfası" r:id="rId4" imgW="7324785" imgH="943103" progId="Excel.Sheet.12">
                  <p:embed/>
                </p:oleObj>
              </mc:Choice>
              <mc:Fallback>
                <p:oleObj name="Çalışma Sayfası" r:id="rId4" imgW="7324785" imgH="943103" progId="Excel.Sheet.12">
                  <p:embed/>
                  <p:pic>
                    <p:nvPicPr>
                      <p:cNvPr id="0" name=""/>
                      <p:cNvPicPr/>
                      <p:nvPr/>
                    </p:nvPicPr>
                    <p:blipFill>
                      <a:blip r:embed="rId5"/>
                      <a:stretch>
                        <a:fillRect/>
                      </a:stretch>
                    </p:blipFill>
                    <p:spPr>
                      <a:xfrm>
                        <a:off x="652965" y="1997076"/>
                        <a:ext cx="7730639" cy="1169342"/>
                      </a:xfrm>
                      <a:prstGeom prst="rect">
                        <a:avLst/>
                      </a:prstGeom>
                    </p:spPr>
                  </p:pic>
                </p:oleObj>
              </mc:Fallback>
            </mc:AlternateContent>
          </a:graphicData>
        </a:graphic>
      </p:graphicFrame>
      <p:graphicFrame>
        <p:nvGraphicFramePr>
          <p:cNvPr id="5" name="Nesne 4"/>
          <p:cNvGraphicFramePr>
            <a:graphicFrameLocks noChangeAspect="1"/>
          </p:cNvGraphicFramePr>
          <p:nvPr>
            <p:extLst>
              <p:ext uri="{D42A27DB-BD31-4B8C-83A1-F6EECF244321}">
                <p14:modId xmlns:p14="http://schemas.microsoft.com/office/powerpoint/2010/main" val="1725021928"/>
              </p:ext>
            </p:extLst>
          </p:nvPr>
        </p:nvGraphicFramePr>
        <p:xfrm>
          <a:off x="652963" y="4670118"/>
          <a:ext cx="7730642" cy="1236018"/>
        </p:xfrm>
        <a:graphic>
          <a:graphicData uri="http://schemas.openxmlformats.org/presentationml/2006/ole">
            <mc:AlternateContent xmlns:mc="http://schemas.openxmlformats.org/markup-compatibility/2006">
              <mc:Choice xmlns:v="urn:schemas-microsoft-com:vml" Requires="v">
                <p:oleObj spid="_x0000_s2077" name="Çalışma Sayfası" r:id="rId6" imgW="7324785" imgH="943103" progId="Excel.Sheet.12">
                  <p:embed/>
                </p:oleObj>
              </mc:Choice>
              <mc:Fallback>
                <p:oleObj name="Çalışma Sayfası" r:id="rId6" imgW="7324785" imgH="943103" progId="Excel.Sheet.12">
                  <p:embed/>
                  <p:pic>
                    <p:nvPicPr>
                      <p:cNvPr id="0" name=""/>
                      <p:cNvPicPr/>
                      <p:nvPr/>
                    </p:nvPicPr>
                    <p:blipFill>
                      <a:blip r:embed="rId7"/>
                      <a:stretch>
                        <a:fillRect/>
                      </a:stretch>
                    </p:blipFill>
                    <p:spPr>
                      <a:xfrm>
                        <a:off x="652963" y="4670118"/>
                        <a:ext cx="7730642" cy="1236018"/>
                      </a:xfrm>
                      <a:prstGeom prst="rect">
                        <a:avLst/>
                      </a:prstGeom>
                    </p:spPr>
                  </p:pic>
                </p:oleObj>
              </mc:Fallback>
            </mc:AlternateContent>
          </a:graphicData>
        </a:graphic>
      </p:graphicFrame>
    </p:spTree>
    <p:extLst>
      <p:ext uri="{BB962C8B-B14F-4D97-AF65-F5344CB8AC3E}">
        <p14:creationId xmlns:p14="http://schemas.microsoft.com/office/powerpoint/2010/main" val="28547964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609600"/>
            <a:ext cx="8596668" cy="902329"/>
          </a:xfrm>
        </p:spPr>
        <p:txBody>
          <a:bodyPr/>
          <a:lstStyle/>
          <a:p>
            <a:r>
              <a:rPr lang="tr-TR" dirty="0"/>
              <a:t>KİMYASAL TÜKETİMİ</a:t>
            </a: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79809" y="609599"/>
            <a:ext cx="1919720" cy="902329"/>
          </a:xfrm>
        </p:spPr>
      </p:pic>
      <p:sp>
        <p:nvSpPr>
          <p:cNvPr id="5" name="Dikdörtgen 4"/>
          <p:cNvSpPr/>
          <p:nvPr/>
        </p:nvSpPr>
        <p:spPr>
          <a:xfrm>
            <a:off x="190123" y="1647731"/>
            <a:ext cx="8953877" cy="1569660"/>
          </a:xfrm>
          <a:prstGeom prst="rect">
            <a:avLst/>
          </a:prstGeom>
        </p:spPr>
        <p:txBody>
          <a:bodyPr wrap="square">
            <a:spAutoFit/>
          </a:bodyPr>
          <a:lstStyle/>
          <a:p>
            <a:r>
              <a:rPr lang="tr-TR" sz="1600" dirty="0">
                <a:solidFill>
                  <a:schemeClr val="bg2">
                    <a:lumMod val="75000"/>
                  </a:schemeClr>
                </a:solidFill>
              </a:rPr>
              <a:t>Kimyasal kullanım miktarlarımızı kontrol ediyor, boşa ve yanlış kimyasal kullanımını engellemek için personel eğitimleri verilmektedir. Kimyasalların </a:t>
            </a:r>
            <a:r>
              <a:rPr lang="tr-TR" sz="1600" dirty="0" smtClean="0">
                <a:solidFill>
                  <a:schemeClr val="bg2">
                    <a:lumMod val="75000"/>
                  </a:schemeClr>
                </a:solidFill>
              </a:rPr>
              <a:t>kullanımı ve </a:t>
            </a:r>
            <a:r>
              <a:rPr lang="tr-TR" sz="1600" dirty="0">
                <a:solidFill>
                  <a:schemeClr val="bg2">
                    <a:lumMod val="75000"/>
                  </a:schemeClr>
                </a:solidFill>
              </a:rPr>
              <a:t>tehlikeli kimyasalların dökülmesi/saçılması durumunda alınacak tedbirler konusunda çalışanlarımızı eğitim veriyoruz. Otel alanındaki bitki ilaçlamaları </a:t>
            </a:r>
            <a:r>
              <a:rPr lang="tr-TR" sz="1600" dirty="0" smtClean="0">
                <a:solidFill>
                  <a:schemeClr val="bg2">
                    <a:lumMod val="75000"/>
                  </a:schemeClr>
                </a:solidFill>
              </a:rPr>
              <a:t>rutin olarak </a:t>
            </a:r>
            <a:r>
              <a:rPr lang="tr-TR" sz="1600" dirty="0">
                <a:solidFill>
                  <a:schemeClr val="bg2">
                    <a:lumMod val="75000"/>
                  </a:schemeClr>
                </a:solidFill>
              </a:rPr>
              <a:t>değil ihtiyaç halinde yapılarak kimyasal kullanımı azaltılmaktadır. Otelimizde çamaşırhane bölümünde kimyasallar otomatik </a:t>
            </a:r>
            <a:r>
              <a:rPr lang="tr-TR" sz="1600" dirty="0" err="1">
                <a:solidFill>
                  <a:schemeClr val="bg2">
                    <a:lumMod val="75000"/>
                  </a:schemeClr>
                </a:solidFill>
              </a:rPr>
              <a:t>dozajlama</a:t>
            </a:r>
            <a:r>
              <a:rPr lang="tr-TR" sz="1600" dirty="0">
                <a:solidFill>
                  <a:schemeClr val="bg2">
                    <a:lumMod val="75000"/>
                  </a:schemeClr>
                </a:solidFill>
              </a:rPr>
              <a:t> sistemi ile</a:t>
            </a:r>
          </a:p>
          <a:p>
            <a:r>
              <a:rPr lang="tr-TR" sz="1600" dirty="0">
                <a:solidFill>
                  <a:schemeClr val="bg2">
                    <a:lumMod val="75000"/>
                  </a:schemeClr>
                </a:solidFill>
              </a:rPr>
              <a:t>kullanılmaktadır.</a:t>
            </a:r>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7112" y="3551711"/>
            <a:ext cx="5120641" cy="28803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032187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pPr algn="r"/>
            <a:r>
              <a:rPr lang="tr-TR" sz="4000" dirty="0" smtClean="0"/>
              <a:t>04 BÖLÜM</a:t>
            </a:r>
            <a:br>
              <a:rPr lang="tr-TR" sz="4000" dirty="0" smtClean="0"/>
            </a:br>
            <a:r>
              <a:rPr lang="tr-TR" sz="4000" dirty="0" smtClean="0"/>
              <a:t>ENERJİ YÖNETİMİ</a:t>
            </a:r>
            <a:endParaRPr lang="tr-TR" sz="4000" dirty="0"/>
          </a:p>
        </p:txBody>
      </p:sp>
      <p:sp>
        <p:nvSpPr>
          <p:cNvPr id="5" name="Dikdörtgen 4"/>
          <p:cNvSpPr/>
          <p:nvPr/>
        </p:nvSpPr>
        <p:spPr>
          <a:xfrm>
            <a:off x="677334" y="2661719"/>
            <a:ext cx="8267490" cy="2677656"/>
          </a:xfrm>
          <a:prstGeom prst="rect">
            <a:avLst/>
          </a:prstGeom>
        </p:spPr>
        <p:txBody>
          <a:bodyPr wrap="square">
            <a:spAutoFit/>
          </a:bodyPr>
          <a:lstStyle/>
          <a:p>
            <a:r>
              <a:rPr lang="tr-TR" sz="2800" dirty="0" smtClean="0">
                <a:solidFill>
                  <a:schemeClr val="accent1"/>
                </a:solidFill>
              </a:rPr>
              <a:t>17 </a:t>
            </a:r>
            <a:r>
              <a:rPr lang="tr-TR" sz="2800" dirty="0">
                <a:solidFill>
                  <a:schemeClr val="accent1"/>
                </a:solidFill>
              </a:rPr>
              <a:t>ELEKTİRİK TÜKETİMİ</a:t>
            </a:r>
          </a:p>
          <a:p>
            <a:r>
              <a:rPr lang="tr-TR" sz="2800" dirty="0" smtClean="0">
                <a:solidFill>
                  <a:schemeClr val="accent1"/>
                </a:solidFill>
              </a:rPr>
              <a:t>18 </a:t>
            </a:r>
            <a:r>
              <a:rPr lang="tr-TR" sz="2800" dirty="0">
                <a:solidFill>
                  <a:schemeClr val="accent1"/>
                </a:solidFill>
              </a:rPr>
              <a:t>DOĞALGAZ </a:t>
            </a:r>
            <a:r>
              <a:rPr lang="tr-TR" sz="2800" dirty="0" smtClean="0">
                <a:solidFill>
                  <a:schemeClr val="accent1"/>
                </a:solidFill>
              </a:rPr>
              <a:t>TÜKETİMİ</a:t>
            </a:r>
          </a:p>
          <a:p>
            <a:r>
              <a:rPr lang="tr-TR" sz="2800" dirty="0" smtClean="0">
                <a:solidFill>
                  <a:schemeClr val="accent1"/>
                </a:solidFill>
              </a:rPr>
              <a:t>19 </a:t>
            </a:r>
            <a:r>
              <a:rPr lang="tr-TR" sz="2800" dirty="0">
                <a:solidFill>
                  <a:schemeClr val="accent1"/>
                </a:solidFill>
              </a:rPr>
              <a:t>SU TÜKETİMİ</a:t>
            </a:r>
          </a:p>
          <a:p>
            <a:r>
              <a:rPr lang="tr-TR" sz="2800" dirty="0" smtClean="0">
                <a:solidFill>
                  <a:schemeClr val="accent1"/>
                </a:solidFill>
              </a:rPr>
              <a:t>20 LNG </a:t>
            </a:r>
            <a:r>
              <a:rPr lang="tr-TR" sz="2800" dirty="0">
                <a:solidFill>
                  <a:schemeClr val="accent1"/>
                </a:solidFill>
              </a:rPr>
              <a:t>TÜKETİMİ</a:t>
            </a:r>
          </a:p>
          <a:p>
            <a:r>
              <a:rPr lang="tr-TR" sz="2800" dirty="0" smtClean="0">
                <a:solidFill>
                  <a:schemeClr val="accent1"/>
                </a:solidFill>
              </a:rPr>
              <a:t>21 </a:t>
            </a:r>
            <a:r>
              <a:rPr lang="tr-TR" sz="2800" dirty="0">
                <a:solidFill>
                  <a:schemeClr val="accent1"/>
                </a:solidFill>
              </a:rPr>
              <a:t>MOTORİN TÜKETİMİ</a:t>
            </a:r>
          </a:p>
          <a:p>
            <a:r>
              <a:rPr lang="tr-TR" sz="2800" dirty="0" smtClean="0">
                <a:solidFill>
                  <a:schemeClr val="accent1"/>
                </a:solidFill>
              </a:rPr>
              <a:t>22 </a:t>
            </a:r>
            <a:r>
              <a:rPr lang="tr-TR" sz="2800" dirty="0">
                <a:solidFill>
                  <a:schemeClr val="accent1"/>
                </a:solidFill>
              </a:rPr>
              <a:t>KARBON SALINIMI</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9117" y="3832174"/>
            <a:ext cx="1439560" cy="685505"/>
          </a:xfrm>
          <a:prstGeom prst="rect">
            <a:avLst/>
          </a:prstGeom>
        </p:spPr>
      </p:pic>
      <p:pic>
        <p:nvPicPr>
          <p:cNvPr id="9" name="İçerik Yer Tutucusu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69117" y="3713603"/>
            <a:ext cx="2525858" cy="1625772"/>
          </a:xfrm>
        </p:spPr>
      </p:pic>
      <p:pic>
        <p:nvPicPr>
          <p:cNvPr id="8" name="Resim 7"/>
          <p:cNvPicPr>
            <a:picLocks noChangeAspect="1"/>
          </p:cNvPicPr>
          <p:nvPr/>
        </p:nvPicPr>
        <p:blipFill>
          <a:blip r:embed="rId3"/>
          <a:stretch>
            <a:fillRect/>
          </a:stretch>
        </p:blipFill>
        <p:spPr>
          <a:xfrm>
            <a:off x="677334" y="504160"/>
            <a:ext cx="2950720" cy="1322947"/>
          </a:xfrm>
          <a:prstGeom prst="rect">
            <a:avLst/>
          </a:prstGeom>
        </p:spPr>
      </p:pic>
    </p:spTree>
    <p:extLst>
      <p:ext uri="{BB962C8B-B14F-4D97-AF65-F5344CB8AC3E}">
        <p14:creationId xmlns:p14="http://schemas.microsoft.com/office/powerpoint/2010/main" val="40431683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24666" y="292729"/>
            <a:ext cx="1774479" cy="736520"/>
          </a:xfrm>
        </p:spPr>
      </p:pic>
      <p:sp>
        <p:nvSpPr>
          <p:cNvPr id="5" name="Dikdörtgen 4"/>
          <p:cNvSpPr/>
          <p:nvPr/>
        </p:nvSpPr>
        <p:spPr>
          <a:xfrm>
            <a:off x="461727" y="1029249"/>
            <a:ext cx="8682273" cy="5262979"/>
          </a:xfrm>
          <a:prstGeom prst="rect">
            <a:avLst/>
          </a:prstGeom>
        </p:spPr>
        <p:txBody>
          <a:bodyPr wrap="square">
            <a:spAutoFit/>
          </a:bodyPr>
          <a:lstStyle/>
          <a:p>
            <a:r>
              <a:rPr lang="tr-TR" sz="1400" dirty="0">
                <a:solidFill>
                  <a:schemeClr val="bg2">
                    <a:lumMod val="75000"/>
                  </a:schemeClr>
                </a:solidFill>
              </a:rPr>
              <a:t>Satın aldığımız tüm elektronik ürünlerin enerji tasarruflu olmasını tüm</a:t>
            </a:r>
          </a:p>
          <a:p>
            <a:r>
              <a:rPr lang="tr-TR" sz="1400" dirty="0">
                <a:solidFill>
                  <a:schemeClr val="bg2">
                    <a:lumMod val="75000"/>
                  </a:schemeClr>
                </a:solidFill>
              </a:rPr>
              <a:t>çalışanlarımızın enerji tasarrufu konusunda eğitim almasını hedeflemekteyiz.</a:t>
            </a:r>
          </a:p>
          <a:p>
            <a:r>
              <a:rPr lang="tr-TR" sz="1400" dirty="0">
                <a:solidFill>
                  <a:schemeClr val="bg2">
                    <a:lumMod val="75000"/>
                  </a:schemeClr>
                </a:solidFill>
              </a:rPr>
              <a:t>Otellerimizde enerji tasarrufu ile ilgili aşağıdaki çalışmalar yapılmakta ve sürekliliği</a:t>
            </a:r>
          </a:p>
          <a:p>
            <a:r>
              <a:rPr lang="tr-TR" sz="1400" dirty="0">
                <a:solidFill>
                  <a:schemeClr val="bg2">
                    <a:lumMod val="75000"/>
                  </a:schemeClr>
                </a:solidFill>
              </a:rPr>
              <a:t>sağlanmaktadır.</a:t>
            </a:r>
          </a:p>
          <a:p>
            <a:r>
              <a:rPr lang="tr-TR" sz="1400" dirty="0" smtClean="0">
                <a:solidFill>
                  <a:schemeClr val="bg2">
                    <a:lumMod val="75000"/>
                  </a:schemeClr>
                </a:solidFill>
              </a:rPr>
              <a:t>Genel alanlarda misafirlerimize </a:t>
            </a:r>
            <a:r>
              <a:rPr lang="tr-TR" sz="1400" dirty="0">
                <a:solidFill>
                  <a:schemeClr val="bg2">
                    <a:lumMod val="75000"/>
                  </a:schemeClr>
                </a:solidFill>
              </a:rPr>
              <a:t>elektrik tasarrufu hakkında uyarı yazıları</a:t>
            </a:r>
          </a:p>
          <a:p>
            <a:r>
              <a:rPr lang="tr-TR" sz="1400" dirty="0">
                <a:solidFill>
                  <a:schemeClr val="bg2">
                    <a:lumMod val="75000"/>
                  </a:schemeClr>
                </a:solidFill>
              </a:rPr>
              <a:t>bulunmaktadır.</a:t>
            </a:r>
          </a:p>
          <a:p>
            <a:r>
              <a:rPr lang="tr-TR" sz="1400" dirty="0" smtClean="0">
                <a:solidFill>
                  <a:schemeClr val="bg2">
                    <a:lumMod val="75000"/>
                  </a:schemeClr>
                </a:solidFill>
              </a:rPr>
              <a:t>Otellerimizde </a:t>
            </a:r>
            <a:r>
              <a:rPr lang="tr-TR" sz="1400" dirty="0">
                <a:solidFill>
                  <a:schemeClr val="bg2">
                    <a:lumMod val="75000"/>
                  </a:schemeClr>
                </a:solidFill>
              </a:rPr>
              <a:t>enerji tasarruflu ampuller ya da </a:t>
            </a:r>
            <a:r>
              <a:rPr lang="tr-TR" sz="1400" dirty="0" err="1">
                <a:solidFill>
                  <a:schemeClr val="bg2">
                    <a:lumMod val="75000"/>
                  </a:schemeClr>
                </a:solidFill>
              </a:rPr>
              <a:t>led</a:t>
            </a:r>
            <a:r>
              <a:rPr lang="tr-TR" sz="1400" dirty="0">
                <a:solidFill>
                  <a:schemeClr val="bg2">
                    <a:lumMod val="75000"/>
                  </a:schemeClr>
                </a:solidFill>
              </a:rPr>
              <a:t> ışıklar kullanılmaktadır.</a:t>
            </a:r>
          </a:p>
          <a:p>
            <a:r>
              <a:rPr lang="tr-TR" sz="1400" dirty="0">
                <a:solidFill>
                  <a:schemeClr val="bg2">
                    <a:lumMod val="75000"/>
                  </a:schemeClr>
                </a:solidFill>
              </a:rPr>
              <a:t>Ortak alanlardaki tuvaletlerde, koridorlarda, personel bölgelerinde ve zemin katlarda</a:t>
            </a:r>
          </a:p>
          <a:p>
            <a:r>
              <a:rPr lang="tr-TR" sz="1400" dirty="0">
                <a:solidFill>
                  <a:schemeClr val="bg2">
                    <a:lumMod val="75000"/>
                  </a:schemeClr>
                </a:solidFill>
              </a:rPr>
              <a:t>e</a:t>
            </a:r>
            <a:r>
              <a:rPr lang="tr-TR" sz="1400" dirty="0" smtClean="0">
                <a:solidFill>
                  <a:schemeClr val="bg2">
                    <a:lumMod val="75000"/>
                  </a:schemeClr>
                </a:solidFill>
              </a:rPr>
              <a:t>nerji tasarrufu ile ilgili uyarı yazıları bulunmaktadır. Ayrıca Sorwe uygulaması üzerinden personellere </a:t>
            </a:r>
            <a:r>
              <a:rPr lang="tr-TR" sz="1400" dirty="0" err="1" smtClean="0">
                <a:solidFill>
                  <a:schemeClr val="bg2">
                    <a:lumMod val="75000"/>
                  </a:schemeClr>
                </a:solidFill>
              </a:rPr>
              <a:t>Sürdürürebilir</a:t>
            </a:r>
            <a:r>
              <a:rPr lang="tr-TR" sz="1400" dirty="0" smtClean="0">
                <a:solidFill>
                  <a:schemeClr val="bg2">
                    <a:lumMod val="75000"/>
                  </a:schemeClr>
                </a:solidFill>
              </a:rPr>
              <a:t> Kalkınma Hedefleri eğitimleri verilmektedir.</a:t>
            </a:r>
            <a:endParaRPr lang="tr-TR" sz="1400" dirty="0">
              <a:solidFill>
                <a:schemeClr val="bg2">
                  <a:lumMod val="75000"/>
                </a:schemeClr>
              </a:solidFill>
            </a:endParaRPr>
          </a:p>
          <a:p>
            <a:r>
              <a:rPr lang="tr-TR" sz="1400" dirty="0">
                <a:solidFill>
                  <a:schemeClr val="bg2">
                    <a:lumMod val="75000"/>
                  </a:schemeClr>
                </a:solidFill>
              </a:rPr>
              <a:t>Dış aydınlatmalar zamanlayıcılarla kontrol edilmektedir.</a:t>
            </a:r>
          </a:p>
          <a:p>
            <a:r>
              <a:rPr lang="tr-TR" sz="1400" dirty="0">
                <a:solidFill>
                  <a:schemeClr val="bg2">
                    <a:lumMod val="75000"/>
                  </a:schemeClr>
                </a:solidFill>
              </a:rPr>
              <a:t>Odalarımızda elektronik anahtar kartlar kullanılmaktadır.</a:t>
            </a:r>
          </a:p>
          <a:p>
            <a:r>
              <a:rPr lang="tr-TR" sz="1400" dirty="0">
                <a:solidFill>
                  <a:schemeClr val="bg2">
                    <a:lumMod val="75000"/>
                  </a:schemeClr>
                </a:solidFill>
              </a:rPr>
              <a:t>Odalarımızda </a:t>
            </a:r>
            <a:r>
              <a:rPr lang="tr-TR" sz="1400" dirty="0" err="1">
                <a:solidFill>
                  <a:schemeClr val="bg2">
                    <a:lumMod val="75000"/>
                  </a:schemeClr>
                </a:solidFill>
              </a:rPr>
              <a:t>Led</a:t>
            </a:r>
            <a:r>
              <a:rPr lang="tr-TR" sz="1400" dirty="0">
                <a:solidFill>
                  <a:schemeClr val="bg2">
                    <a:lumMod val="75000"/>
                  </a:schemeClr>
                </a:solidFill>
              </a:rPr>
              <a:t> TV’ler kullanılmaktadır.( Odalarımızda A sınıfı, düşük tüketimi olan</a:t>
            </a:r>
          </a:p>
          <a:p>
            <a:r>
              <a:rPr lang="tr-TR" sz="1400" dirty="0">
                <a:solidFill>
                  <a:schemeClr val="bg2">
                    <a:lumMod val="75000"/>
                  </a:schemeClr>
                </a:solidFill>
              </a:rPr>
              <a:t>TV’ler kullanılmaktadır.)</a:t>
            </a:r>
          </a:p>
          <a:p>
            <a:r>
              <a:rPr lang="tr-TR" sz="1400" dirty="0">
                <a:solidFill>
                  <a:schemeClr val="bg2">
                    <a:lumMod val="75000"/>
                  </a:schemeClr>
                </a:solidFill>
              </a:rPr>
              <a:t>Odalarımızda mini barlarımız enerji tasarrufu sağlamak amacıyla ısı kaynağından</a:t>
            </a:r>
          </a:p>
          <a:p>
            <a:r>
              <a:rPr lang="tr-TR" sz="1400" dirty="0">
                <a:solidFill>
                  <a:schemeClr val="bg2">
                    <a:lumMod val="75000"/>
                  </a:schemeClr>
                </a:solidFill>
              </a:rPr>
              <a:t>uzak olacak şekilde konumlandırılmıştır.</a:t>
            </a:r>
          </a:p>
          <a:p>
            <a:r>
              <a:rPr lang="tr-TR" sz="1400" dirty="0">
                <a:solidFill>
                  <a:schemeClr val="bg2">
                    <a:lumMod val="75000"/>
                  </a:schemeClr>
                </a:solidFill>
              </a:rPr>
              <a:t>Boş odalarımızın perdeleri yaz sezonunda kapalı, kış sezonunda açık tutularak</a:t>
            </a:r>
          </a:p>
          <a:p>
            <a:r>
              <a:rPr lang="tr-TR" sz="1400" dirty="0">
                <a:solidFill>
                  <a:schemeClr val="bg2">
                    <a:lumMod val="75000"/>
                  </a:schemeClr>
                </a:solidFill>
              </a:rPr>
              <a:t>iklimlendirme cihazlarının kullanımı azaltılmaktadır.</a:t>
            </a:r>
          </a:p>
          <a:p>
            <a:r>
              <a:rPr lang="tr-TR" sz="1400" dirty="0" smtClean="0">
                <a:solidFill>
                  <a:schemeClr val="bg2">
                    <a:lumMod val="75000"/>
                  </a:schemeClr>
                </a:solidFill>
              </a:rPr>
              <a:t>Soğutucu sistemin çalıştığı genel alanlardan, büfe giriş ve çıkışı alanlara açılan kapılarda soğutucu hava perdesi kullanılmaktadır.</a:t>
            </a:r>
          </a:p>
          <a:p>
            <a:r>
              <a:rPr lang="tr-TR" sz="1400" dirty="0" smtClean="0">
                <a:solidFill>
                  <a:schemeClr val="bg2">
                    <a:lumMod val="75000"/>
                  </a:schemeClr>
                </a:solidFill>
              </a:rPr>
              <a:t>Sıcak </a:t>
            </a:r>
            <a:r>
              <a:rPr lang="tr-TR" sz="1400" dirty="0">
                <a:solidFill>
                  <a:schemeClr val="bg2">
                    <a:lumMod val="75000"/>
                  </a:schemeClr>
                </a:solidFill>
              </a:rPr>
              <a:t>su üretiminde güneş panellerinden destek sağlanmaktadır.</a:t>
            </a:r>
          </a:p>
          <a:p>
            <a:r>
              <a:rPr lang="tr-TR" sz="1400" dirty="0">
                <a:solidFill>
                  <a:schemeClr val="bg2">
                    <a:lumMod val="75000"/>
                  </a:schemeClr>
                </a:solidFill>
              </a:rPr>
              <a:t>Otellerimizin sıcak su ihtiyacının %50‘si güneş enerjisinden elde edilmektedir.</a:t>
            </a:r>
          </a:p>
          <a:p>
            <a:r>
              <a:rPr lang="tr-TR" sz="1400" dirty="0">
                <a:solidFill>
                  <a:schemeClr val="bg2">
                    <a:lumMod val="75000"/>
                  </a:schemeClr>
                </a:solidFill>
              </a:rPr>
              <a:t>Elektrikle çalışan cihazlar güneş ışınlarına maruz kalmayacak şekilde</a:t>
            </a:r>
          </a:p>
          <a:p>
            <a:r>
              <a:rPr lang="tr-TR" sz="1400" dirty="0">
                <a:solidFill>
                  <a:schemeClr val="bg2">
                    <a:lumMod val="75000"/>
                  </a:schemeClr>
                </a:solidFill>
              </a:rPr>
              <a:t>konumlanmıştır.</a:t>
            </a:r>
          </a:p>
        </p:txBody>
      </p:sp>
    </p:spTree>
    <p:extLst>
      <p:ext uri="{BB962C8B-B14F-4D97-AF65-F5344CB8AC3E}">
        <p14:creationId xmlns:p14="http://schemas.microsoft.com/office/powerpoint/2010/main" val="35076781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16048" y="609600"/>
            <a:ext cx="8757954" cy="694099"/>
          </a:xfrm>
        </p:spPr>
        <p:txBody>
          <a:bodyPr/>
          <a:lstStyle/>
          <a:p>
            <a:r>
              <a:rPr lang="tr-TR" dirty="0"/>
              <a:t>ELEKTİRİK TÜKETİMİ</a:t>
            </a:r>
          </a:p>
        </p:txBody>
      </p:sp>
      <p:sp>
        <p:nvSpPr>
          <p:cNvPr id="3" name="İçerik Yer Tutucusu 2"/>
          <p:cNvSpPr>
            <a:spLocks noGrp="1"/>
          </p:cNvSpPr>
          <p:nvPr>
            <p:ph idx="1"/>
          </p:nvPr>
        </p:nvSpPr>
        <p:spPr>
          <a:xfrm>
            <a:off x="452673" y="1457608"/>
            <a:ext cx="8821329" cy="5477345"/>
          </a:xfrm>
        </p:spPr>
        <p:txBody>
          <a:bodyPr>
            <a:normAutofit/>
          </a:bodyPr>
          <a:lstStyle/>
          <a:p>
            <a:pPr marL="0" indent="0">
              <a:buNone/>
            </a:pPr>
            <a:r>
              <a:rPr lang="tr-TR" sz="1400" dirty="0">
                <a:solidFill>
                  <a:schemeClr val="bg2">
                    <a:lumMod val="75000"/>
                  </a:schemeClr>
                </a:solidFill>
              </a:rPr>
              <a:t>Tesisimizdeki enerji tüketimlerini azaltmak </a:t>
            </a:r>
            <a:r>
              <a:rPr lang="tr-TR" sz="1400" dirty="0" smtClean="0">
                <a:solidFill>
                  <a:schemeClr val="bg2">
                    <a:lumMod val="75000"/>
                  </a:schemeClr>
                </a:solidFill>
              </a:rPr>
              <a:t>adına hem personel alanında hem misafir alanında farkındalık sağlamak için uyarı yazıları bulunmaktadır. Ayrıca personel arkadaşlarımıza farkındalığı artırmak adına Sorwe uygulaması üzerinden düzenli olarak eğitimler verilmektedir. Aylık olarak belirlediğimiz şirket hedeflerimizden birisi de enerji tasarrufu ve kaynaklarımızı doğru şekilde kullanmaya yöneliktir. </a:t>
            </a:r>
          </a:p>
          <a:p>
            <a:pPr marL="0" indent="0">
              <a:buNone/>
            </a:pPr>
            <a:r>
              <a:rPr lang="tr-TR" sz="1400" dirty="0">
                <a:solidFill>
                  <a:schemeClr val="bg2">
                    <a:lumMod val="75000"/>
                  </a:schemeClr>
                </a:solidFill>
              </a:rPr>
              <a:t>Aşağıdaki tablolarda </a:t>
            </a:r>
            <a:r>
              <a:rPr lang="tr-TR" sz="1400" dirty="0" smtClean="0">
                <a:solidFill>
                  <a:schemeClr val="bg2">
                    <a:lumMod val="75000"/>
                  </a:schemeClr>
                </a:solidFill>
              </a:rPr>
              <a:t>2022 </a:t>
            </a:r>
            <a:r>
              <a:rPr lang="tr-TR" sz="1400" dirty="0">
                <a:solidFill>
                  <a:schemeClr val="bg2">
                    <a:lumMod val="75000"/>
                  </a:schemeClr>
                </a:solidFill>
              </a:rPr>
              <a:t>ve </a:t>
            </a:r>
            <a:r>
              <a:rPr lang="tr-TR" sz="1400" dirty="0" smtClean="0">
                <a:solidFill>
                  <a:schemeClr val="bg2">
                    <a:lumMod val="75000"/>
                  </a:schemeClr>
                </a:solidFill>
              </a:rPr>
              <a:t>2023 </a:t>
            </a:r>
            <a:r>
              <a:rPr lang="tr-TR" sz="1400" dirty="0">
                <a:solidFill>
                  <a:schemeClr val="bg2">
                    <a:lumMod val="75000"/>
                  </a:schemeClr>
                </a:solidFill>
              </a:rPr>
              <a:t>yıları arasında tesisimizin tüketmiş olduğu elektrik tüketimleri bulunmaktadır.</a:t>
            </a:r>
          </a:p>
          <a:p>
            <a:pPr marL="0" indent="0">
              <a:buNone/>
            </a:pPr>
            <a:r>
              <a:rPr lang="tr-TR" sz="1400" dirty="0" smtClean="0">
                <a:solidFill>
                  <a:schemeClr val="bg2">
                    <a:lumMod val="75000"/>
                  </a:schemeClr>
                </a:solidFill>
              </a:rPr>
              <a:t>Hedeflerimiz;</a:t>
            </a:r>
            <a:endParaRPr lang="tr-TR" sz="1400" dirty="0">
              <a:solidFill>
                <a:schemeClr val="bg2">
                  <a:lumMod val="75000"/>
                </a:schemeClr>
              </a:solidFill>
            </a:endParaRPr>
          </a:p>
          <a:p>
            <a:pPr>
              <a:buFont typeface="Wingdings" panose="05000000000000000000" pitchFamily="2" charset="2"/>
              <a:buChar char="Ø"/>
            </a:pPr>
            <a:r>
              <a:rPr lang="tr-TR" sz="1400" dirty="0" smtClean="0">
                <a:solidFill>
                  <a:schemeClr val="bg2">
                    <a:lumMod val="75000"/>
                  </a:schemeClr>
                </a:solidFill>
              </a:rPr>
              <a:t>2024 </a:t>
            </a:r>
            <a:r>
              <a:rPr lang="tr-TR" sz="1400" dirty="0">
                <a:solidFill>
                  <a:schemeClr val="bg2">
                    <a:lumMod val="75000"/>
                  </a:schemeClr>
                </a:solidFill>
              </a:rPr>
              <a:t>yılında tüm elektrik enerji tüketimimizi güneş enerji sisteminden karşılamak,</a:t>
            </a:r>
          </a:p>
          <a:p>
            <a:pPr>
              <a:buFont typeface="Wingdings" panose="05000000000000000000" pitchFamily="2" charset="2"/>
              <a:buChar char="Ø"/>
            </a:pPr>
            <a:r>
              <a:rPr lang="tr-TR" sz="1400" dirty="0">
                <a:solidFill>
                  <a:schemeClr val="bg2">
                    <a:lumMod val="75000"/>
                  </a:schemeClr>
                </a:solidFill>
              </a:rPr>
              <a:t>Tesisimizde hizmet veren tüm çalışanlarımız için enerji tasarruf eğitimlerini vermek,</a:t>
            </a:r>
          </a:p>
          <a:p>
            <a:pPr>
              <a:buFont typeface="Wingdings" panose="05000000000000000000" pitchFamily="2" charset="2"/>
              <a:buChar char="Ø"/>
            </a:pPr>
            <a:r>
              <a:rPr lang="tr-TR" sz="1400" dirty="0">
                <a:solidFill>
                  <a:schemeClr val="bg2">
                    <a:lumMod val="75000"/>
                  </a:schemeClr>
                </a:solidFill>
              </a:rPr>
              <a:t>Yeni temin edilen elektrikli aletler için enerji verimliliği yüksek cihazları temin </a:t>
            </a:r>
            <a:r>
              <a:rPr lang="tr-TR" sz="1400" dirty="0" smtClean="0">
                <a:solidFill>
                  <a:schemeClr val="bg2">
                    <a:lumMod val="75000"/>
                  </a:schemeClr>
                </a:solidFill>
              </a:rPr>
              <a:t>etmek.</a:t>
            </a:r>
            <a:endParaRPr lang="tr-TR" sz="1400" dirty="0">
              <a:solidFill>
                <a:schemeClr val="bg2">
                  <a:lumMod val="75000"/>
                </a:schemeClr>
              </a:solidFill>
            </a:endParaRPr>
          </a:p>
        </p:txBody>
      </p:sp>
      <p:graphicFrame>
        <p:nvGraphicFramePr>
          <p:cNvPr id="5" name="Grafik 4"/>
          <p:cNvGraphicFramePr>
            <a:graphicFrameLocks/>
          </p:cNvGraphicFramePr>
          <p:nvPr>
            <p:extLst>
              <p:ext uri="{D42A27DB-BD31-4B8C-83A1-F6EECF244321}">
                <p14:modId xmlns:p14="http://schemas.microsoft.com/office/powerpoint/2010/main" val="2971293940"/>
              </p:ext>
            </p:extLst>
          </p:nvPr>
        </p:nvGraphicFramePr>
        <p:xfrm>
          <a:off x="689956" y="4339243"/>
          <a:ext cx="7306888" cy="22943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875402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548641"/>
            <a:ext cx="8596668" cy="665018"/>
          </a:xfrm>
        </p:spPr>
        <p:txBody>
          <a:bodyPr>
            <a:normAutofit/>
          </a:bodyPr>
          <a:lstStyle/>
          <a:p>
            <a:r>
              <a:rPr lang="tr-TR" dirty="0"/>
              <a:t>DOĞALGAZ TÜKETİMİ</a:t>
            </a:r>
          </a:p>
        </p:txBody>
      </p:sp>
      <p:sp>
        <p:nvSpPr>
          <p:cNvPr id="3" name="İçerik Yer Tutucusu 2"/>
          <p:cNvSpPr>
            <a:spLocks noGrp="1"/>
          </p:cNvSpPr>
          <p:nvPr>
            <p:ph idx="1"/>
          </p:nvPr>
        </p:nvSpPr>
        <p:spPr>
          <a:xfrm>
            <a:off x="677334" y="1305099"/>
            <a:ext cx="8596668" cy="4736264"/>
          </a:xfrm>
        </p:spPr>
        <p:txBody>
          <a:bodyPr>
            <a:normAutofit/>
          </a:bodyPr>
          <a:lstStyle/>
          <a:p>
            <a:pPr marL="0" indent="0">
              <a:buNone/>
            </a:pPr>
            <a:r>
              <a:rPr lang="tr-TR" sz="1600" dirty="0">
                <a:solidFill>
                  <a:schemeClr val="bg2">
                    <a:lumMod val="75000"/>
                  </a:schemeClr>
                </a:solidFill>
              </a:rPr>
              <a:t>Aşağıdaki tablolarda </a:t>
            </a:r>
            <a:r>
              <a:rPr lang="tr-TR" sz="1600" dirty="0" smtClean="0">
                <a:solidFill>
                  <a:schemeClr val="bg2">
                    <a:lumMod val="75000"/>
                  </a:schemeClr>
                </a:solidFill>
              </a:rPr>
              <a:t>2022 </a:t>
            </a:r>
            <a:r>
              <a:rPr lang="tr-TR" sz="1600" dirty="0">
                <a:solidFill>
                  <a:schemeClr val="bg2">
                    <a:lumMod val="75000"/>
                  </a:schemeClr>
                </a:solidFill>
              </a:rPr>
              <a:t>ve </a:t>
            </a:r>
            <a:r>
              <a:rPr lang="tr-TR" sz="1600" dirty="0" smtClean="0">
                <a:solidFill>
                  <a:schemeClr val="bg2">
                    <a:lumMod val="75000"/>
                  </a:schemeClr>
                </a:solidFill>
              </a:rPr>
              <a:t>2023 </a:t>
            </a:r>
            <a:r>
              <a:rPr lang="tr-TR" sz="1600" dirty="0">
                <a:solidFill>
                  <a:schemeClr val="bg2">
                    <a:lumMod val="75000"/>
                  </a:schemeClr>
                </a:solidFill>
              </a:rPr>
              <a:t>yıları arasında tesisimizin tüketmiş olduğu doğalgaz tüketimleri </a:t>
            </a:r>
            <a:r>
              <a:rPr lang="tr-TR" sz="1600" dirty="0" smtClean="0">
                <a:solidFill>
                  <a:schemeClr val="bg2">
                    <a:lumMod val="75000"/>
                  </a:schemeClr>
                </a:solidFill>
              </a:rPr>
              <a:t>bulunmaktadır. </a:t>
            </a:r>
          </a:p>
          <a:p>
            <a:pPr marL="0" indent="0">
              <a:buNone/>
            </a:pPr>
            <a:endParaRPr lang="tr-TR" sz="1600" dirty="0">
              <a:solidFill>
                <a:schemeClr val="bg2">
                  <a:lumMod val="75000"/>
                </a:schemeClr>
              </a:solidFill>
            </a:endParaRPr>
          </a:p>
          <a:p>
            <a:pPr marL="0" indent="0">
              <a:buNone/>
            </a:pPr>
            <a:r>
              <a:rPr lang="tr-TR" sz="1600" dirty="0" smtClean="0">
                <a:solidFill>
                  <a:schemeClr val="bg2">
                    <a:lumMod val="75000"/>
                  </a:schemeClr>
                </a:solidFill>
              </a:rPr>
              <a:t>Hedeflerimiz;</a:t>
            </a:r>
            <a:endParaRPr lang="tr-TR" sz="1600" dirty="0">
              <a:solidFill>
                <a:schemeClr val="bg2">
                  <a:lumMod val="75000"/>
                </a:schemeClr>
              </a:solidFill>
            </a:endParaRPr>
          </a:p>
          <a:p>
            <a:pPr>
              <a:buFont typeface="Wingdings" panose="05000000000000000000" pitchFamily="2" charset="2"/>
              <a:buChar char="Ø"/>
            </a:pPr>
            <a:r>
              <a:rPr lang="tr-TR" sz="1600" dirty="0" smtClean="0">
                <a:solidFill>
                  <a:schemeClr val="bg2">
                    <a:lumMod val="75000"/>
                  </a:schemeClr>
                </a:solidFill>
              </a:rPr>
              <a:t>2024 </a:t>
            </a:r>
            <a:r>
              <a:rPr lang="tr-TR" sz="1600" dirty="0">
                <a:solidFill>
                  <a:schemeClr val="bg2">
                    <a:lumMod val="75000"/>
                  </a:schemeClr>
                </a:solidFill>
              </a:rPr>
              <a:t>yılında doğalgaz tüketimimizin kişi başına oranını daha da düşürmek,</a:t>
            </a:r>
          </a:p>
          <a:p>
            <a:pPr>
              <a:buFont typeface="Wingdings" panose="05000000000000000000" pitchFamily="2" charset="2"/>
              <a:buChar char="Ø"/>
            </a:pPr>
            <a:r>
              <a:rPr lang="tr-TR" sz="1600" dirty="0">
                <a:solidFill>
                  <a:schemeClr val="bg2">
                    <a:lumMod val="75000"/>
                  </a:schemeClr>
                </a:solidFill>
              </a:rPr>
              <a:t>Tesisimizde hizmet veren tüm çalışanlarımız için enerji tasarruf eğitimlerini vermek,</a:t>
            </a:r>
            <a:endParaRPr lang="tr-TR" sz="1600" dirty="0" smtClean="0">
              <a:solidFill>
                <a:schemeClr val="bg2">
                  <a:lumMod val="75000"/>
                </a:schemeClr>
              </a:solidFill>
            </a:endParaRPr>
          </a:p>
          <a:p>
            <a:pPr marL="0" indent="0">
              <a:buNone/>
            </a:pPr>
            <a:endParaRPr lang="tr-TR" sz="1600" dirty="0">
              <a:solidFill>
                <a:schemeClr val="bg2">
                  <a:lumMod val="75000"/>
                </a:schemeClr>
              </a:solidFill>
            </a:endParaRPr>
          </a:p>
        </p:txBody>
      </p:sp>
      <p:graphicFrame>
        <p:nvGraphicFramePr>
          <p:cNvPr id="6" name="Grafik 5"/>
          <p:cNvGraphicFramePr>
            <a:graphicFrameLocks/>
          </p:cNvGraphicFramePr>
          <p:nvPr>
            <p:extLst>
              <p:ext uri="{D42A27DB-BD31-4B8C-83A1-F6EECF244321}">
                <p14:modId xmlns:p14="http://schemas.microsoft.com/office/powerpoint/2010/main" val="582173889"/>
              </p:ext>
            </p:extLst>
          </p:nvPr>
        </p:nvGraphicFramePr>
        <p:xfrm>
          <a:off x="951296" y="3474720"/>
          <a:ext cx="7403431" cy="30103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556260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06829" y="609600"/>
            <a:ext cx="8667173" cy="612371"/>
          </a:xfrm>
        </p:spPr>
        <p:txBody>
          <a:bodyPr>
            <a:normAutofit/>
          </a:bodyPr>
          <a:lstStyle/>
          <a:p>
            <a:r>
              <a:rPr lang="tr-TR" sz="2800" dirty="0" smtClean="0"/>
              <a:t> 03 </a:t>
            </a:r>
            <a:r>
              <a:rPr lang="tr-TR" sz="2800" dirty="0"/>
              <a:t>–Atık Yönetimi</a:t>
            </a:r>
          </a:p>
        </p:txBody>
      </p:sp>
      <p:sp>
        <p:nvSpPr>
          <p:cNvPr id="3" name="İçerik Yer Tutucusu 2"/>
          <p:cNvSpPr>
            <a:spLocks noGrp="1"/>
          </p:cNvSpPr>
          <p:nvPr>
            <p:ph idx="1"/>
          </p:nvPr>
        </p:nvSpPr>
        <p:spPr>
          <a:xfrm>
            <a:off x="606829" y="1221971"/>
            <a:ext cx="8667173" cy="4819391"/>
          </a:xfrm>
        </p:spPr>
        <p:txBody>
          <a:bodyPr>
            <a:normAutofit fontScale="92500" lnSpcReduction="20000"/>
          </a:bodyPr>
          <a:lstStyle/>
          <a:p>
            <a:pPr>
              <a:buFont typeface="Wingdings" panose="05000000000000000000" pitchFamily="2" charset="2"/>
              <a:buChar char="Ø"/>
            </a:pPr>
            <a:r>
              <a:rPr lang="tr-TR" dirty="0" smtClean="0">
                <a:solidFill>
                  <a:schemeClr val="bg2">
                    <a:lumMod val="75000"/>
                  </a:schemeClr>
                </a:solidFill>
              </a:rPr>
              <a:t>Geri Kazanılabilir Atıklar</a:t>
            </a:r>
          </a:p>
          <a:p>
            <a:pPr>
              <a:buFont typeface="Wingdings" panose="05000000000000000000" pitchFamily="2" charset="2"/>
              <a:buChar char="Ø"/>
            </a:pPr>
            <a:r>
              <a:rPr lang="tr-TR" dirty="0" smtClean="0">
                <a:solidFill>
                  <a:schemeClr val="bg2">
                    <a:lumMod val="75000"/>
                  </a:schemeClr>
                </a:solidFill>
              </a:rPr>
              <a:t>Tehlikeli Atıklar</a:t>
            </a:r>
          </a:p>
          <a:p>
            <a:pPr>
              <a:buFont typeface="Wingdings" panose="05000000000000000000" pitchFamily="2" charset="2"/>
              <a:buChar char="Ø"/>
            </a:pPr>
            <a:r>
              <a:rPr lang="tr-TR" dirty="0">
                <a:solidFill>
                  <a:schemeClr val="bg2">
                    <a:lumMod val="75000"/>
                  </a:schemeClr>
                </a:solidFill>
              </a:rPr>
              <a:t>Bitkisel Atık Yağ </a:t>
            </a:r>
            <a:endParaRPr lang="tr-TR" dirty="0" smtClean="0">
              <a:solidFill>
                <a:schemeClr val="bg2">
                  <a:lumMod val="75000"/>
                </a:schemeClr>
              </a:solidFill>
            </a:endParaRPr>
          </a:p>
          <a:p>
            <a:pPr marL="0" indent="0">
              <a:buNone/>
            </a:pPr>
            <a:endParaRPr lang="tr-TR" dirty="0" smtClean="0">
              <a:solidFill>
                <a:schemeClr val="bg2">
                  <a:lumMod val="75000"/>
                </a:schemeClr>
              </a:solidFill>
            </a:endParaRPr>
          </a:p>
          <a:p>
            <a:pPr marL="0" indent="0">
              <a:buNone/>
            </a:pPr>
            <a:endParaRPr lang="tr-TR" dirty="0">
              <a:solidFill>
                <a:schemeClr val="bg2">
                  <a:lumMod val="75000"/>
                </a:schemeClr>
              </a:solidFill>
            </a:endParaRPr>
          </a:p>
          <a:p>
            <a:pPr marL="0" indent="0">
              <a:buNone/>
            </a:pPr>
            <a:endParaRPr lang="tr-TR" dirty="0" smtClean="0">
              <a:solidFill>
                <a:schemeClr val="bg2">
                  <a:lumMod val="75000"/>
                </a:schemeClr>
              </a:solidFill>
            </a:endParaRPr>
          </a:p>
          <a:p>
            <a:pPr marL="0" indent="0">
              <a:buNone/>
            </a:pPr>
            <a:r>
              <a:rPr lang="tr-TR" sz="2800" dirty="0" smtClean="0">
                <a:solidFill>
                  <a:schemeClr val="accent1"/>
                </a:solidFill>
              </a:rPr>
              <a:t>        04 –Enerji Yönetimi   </a:t>
            </a:r>
          </a:p>
          <a:p>
            <a:pPr>
              <a:buFont typeface="Wingdings" panose="05000000000000000000" pitchFamily="2" charset="2"/>
              <a:buChar char="Ø"/>
            </a:pPr>
            <a:r>
              <a:rPr lang="tr-TR" dirty="0" smtClean="0">
                <a:solidFill>
                  <a:schemeClr val="bg2">
                    <a:lumMod val="75000"/>
                  </a:schemeClr>
                </a:solidFill>
              </a:rPr>
              <a:t>Elektrik Tüketimi</a:t>
            </a:r>
          </a:p>
          <a:p>
            <a:pPr>
              <a:buFont typeface="Wingdings" panose="05000000000000000000" pitchFamily="2" charset="2"/>
              <a:buChar char="Ø"/>
            </a:pPr>
            <a:r>
              <a:rPr lang="tr-TR" dirty="0" smtClean="0">
                <a:solidFill>
                  <a:schemeClr val="bg2">
                    <a:lumMod val="75000"/>
                  </a:schemeClr>
                </a:solidFill>
              </a:rPr>
              <a:t>Doğalgaz Tüketimi</a:t>
            </a:r>
          </a:p>
          <a:p>
            <a:pPr>
              <a:buFont typeface="Wingdings" panose="05000000000000000000" pitchFamily="2" charset="2"/>
              <a:buChar char="Ø"/>
            </a:pPr>
            <a:r>
              <a:rPr lang="tr-TR" dirty="0" smtClean="0">
                <a:solidFill>
                  <a:schemeClr val="bg2">
                    <a:lumMod val="75000"/>
                  </a:schemeClr>
                </a:solidFill>
              </a:rPr>
              <a:t>Su Tüketimi</a:t>
            </a:r>
          </a:p>
          <a:p>
            <a:pPr>
              <a:buFont typeface="Wingdings" panose="05000000000000000000" pitchFamily="2" charset="2"/>
              <a:buChar char="Ø"/>
            </a:pPr>
            <a:r>
              <a:rPr lang="tr-TR" dirty="0" err="1" smtClean="0">
                <a:solidFill>
                  <a:schemeClr val="bg2">
                    <a:lumMod val="75000"/>
                  </a:schemeClr>
                </a:solidFill>
              </a:rPr>
              <a:t>Lng</a:t>
            </a:r>
            <a:r>
              <a:rPr lang="tr-TR" dirty="0" smtClean="0">
                <a:solidFill>
                  <a:schemeClr val="bg2">
                    <a:lumMod val="75000"/>
                  </a:schemeClr>
                </a:solidFill>
              </a:rPr>
              <a:t> Tüketimi </a:t>
            </a:r>
          </a:p>
          <a:p>
            <a:pPr>
              <a:buFont typeface="Wingdings" panose="05000000000000000000" pitchFamily="2" charset="2"/>
              <a:buChar char="Ø"/>
            </a:pPr>
            <a:r>
              <a:rPr lang="tr-TR" dirty="0" smtClean="0">
                <a:solidFill>
                  <a:schemeClr val="bg2">
                    <a:lumMod val="75000"/>
                  </a:schemeClr>
                </a:solidFill>
              </a:rPr>
              <a:t>Mazot Tüketimi</a:t>
            </a:r>
          </a:p>
          <a:p>
            <a:pPr>
              <a:buFont typeface="Wingdings" panose="05000000000000000000" pitchFamily="2" charset="2"/>
              <a:buChar char="Ø"/>
            </a:pPr>
            <a:r>
              <a:rPr lang="tr-TR" dirty="0" smtClean="0">
                <a:solidFill>
                  <a:schemeClr val="bg2">
                    <a:lumMod val="75000"/>
                  </a:schemeClr>
                </a:solidFill>
              </a:rPr>
              <a:t>Karbon Salınımı      </a:t>
            </a:r>
            <a:r>
              <a:rPr lang="tr-TR" sz="2800" dirty="0" smtClean="0">
                <a:solidFill>
                  <a:schemeClr val="bg2">
                    <a:lumMod val="75000"/>
                  </a:schemeClr>
                </a:solidFill>
              </a:rPr>
              <a:t>                                              </a:t>
            </a:r>
            <a:endParaRPr lang="tr-TR" sz="2800" dirty="0">
              <a:solidFill>
                <a:schemeClr val="bg2">
                  <a:lumMod val="75000"/>
                </a:schemeClr>
              </a:solidFill>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7698" y="1576149"/>
            <a:ext cx="1649117" cy="684913"/>
          </a:xfrm>
          <a:prstGeom prst="rect">
            <a:avLst/>
          </a:prstGeo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581" y="2858582"/>
            <a:ext cx="679869" cy="773084"/>
          </a:xfrm>
          <a:prstGeom prst="rect">
            <a:avLst/>
          </a:prstGeom>
        </p:spPr>
      </p:pic>
    </p:spTree>
    <p:extLst>
      <p:ext uri="{BB962C8B-B14F-4D97-AF65-F5344CB8AC3E}">
        <p14:creationId xmlns:p14="http://schemas.microsoft.com/office/powerpoint/2010/main" val="14452843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609600"/>
            <a:ext cx="8596668" cy="712124"/>
          </a:xfrm>
        </p:spPr>
        <p:txBody>
          <a:bodyPr>
            <a:normAutofit fontScale="90000"/>
          </a:bodyPr>
          <a:lstStyle/>
          <a:p>
            <a:r>
              <a:rPr lang="tr-TR" dirty="0"/>
              <a:t>SU TÜKETİMİ</a:t>
            </a:r>
            <a:br>
              <a:rPr lang="tr-TR" dirty="0"/>
            </a:br>
            <a:endParaRPr lang="tr-TR" dirty="0"/>
          </a:p>
        </p:txBody>
      </p:sp>
      <p:sp>
        <p:nvSpPr>
          <p:cNvPr id="3" name="İçerik Yer Tutucusu 2"/>
          <p:cNvSpPr>
            <a:spLocks noGrp="1"/>
          </p:cNvSpPr>
          <p:nvPr>
            <p:ph idx="1"/>
          </p:nvPr>
        </p:nvSpPr>
        <p:spPr>
          <a:xfrm>
            <a:off x="581891" y="1321725"/>
            <a:ext cx="8692111" cy="4719638"/>
          </a:xfrm>
        </p:spPr>
        <p:txBody>
          <a:bodyPr>
            <a:normAutofit/>
          </a:bodyPr>
          <a:lstStyle/>
          <a:p>
            <a:pPr marL="0" indent="0">
              <a:buNone/>
            </a:pPr>
            <a:r>
              <a:rPr lang="tr-TR" sz="1400" dirty="0">
                <a:solidFill>
                  <a:schemeClr val="bg2">
                    <a:lumMod val="75000"/>
                  </a:schemeClr>
                </a:solidFill>
              </a:rPr>
              <a:t>Sağlık, hijyen ve misafir memnuniyeti konularından ödün vermeden genel su tüketimini azaltmak amacıyla su tasarrufu sağlayan donanımlar kullanıyor; </a:t>
            </a:r>
            <a:r>
              <a:rPr lang="tr-TR" sz="1400" dirty="0" smtClean="0">
                <a:solidFill>
                  <a:schemeClr val="bg2">
                    <a:lumMod val="75000"/>
                  </a:schemeClr>
                </a:solidFill>
              </a:rPr>
              <a:t>misafirler için genel alanlara su </a:t>
            </a:r>
            <a:r>
              <a:rPr lang="tr-TR" sz="1400" dirty="0">
                <a:solidFill>
                  <a:schemeClr val="bg2">
                    <a:lumMod val="75000"/>
                  </a:schemeClr>
                </a:solidFill>
              </a:rPr>
              <a:t>tasarrufu ile ilgili </a:t>
            </a:r>
            <a:r>
              <a:rPr lang="tr-TR" sz="1400" dirty="0" smtClean="0">
                <a:solidFill>
                  <a:schemeClr val="bg2">
                    <a:lumMod val="75000"/>
                  </a:schemeClr>
                </a:solidFill>
              </a:rPr>
              <a:t>uyarı yazıları konumlandırılmış, AYZ sistemi üzerinden bilgilendirici “Enerji tasarrufu” metinleri QR kod ile yerleştiriyor </a:t>
            </a:r>
            <a:r>
              <a:rPr lang="tr-TR" sz="1400" dirty="0">
                <a:solidFill>
                  <a:schemeClr val="bg2">
                    <a:lumMod val="75000"/>
                  </a:schemeClr>
                </a:solidFill>
              </a:rPr>
              <a:t>ve çalışanlarımızı bu konuda </a:t>
            </a:r>
            <a:r>
              <a:rPr lang="tr-TR" sz="1400" dirty="0" smtClean="0">
                <a:solidFill>
                  <a:schemeClr val="bg2">
                    <a:lumMod val="75000"/>
                  </a:schemeClr>
                </a:solidFill>
              </a:rPr>
              <a:t>eğitiyoruz. Otellerimizde </a:t>
            </a:r>
            <a:r>
              <a:rPr lang="tr-TR" sz="1400" dirty="0">
                <a:solidFill>
                  <a:schemeClr val="bg2">
                    <a:lumMod val="75000"/>
                  </a:schemeClr>
                </a:solidFill>
              </a:rPr>
              <a:t>su tasarrufu ile ilgili aşağıdaki çalışmalar yapılmakta ve sürekliliği sağlanmaktadır</a:t>
            </a:r>
            <a:r>
              <a:rPr lang="tr-TR" sz="1400" dirty="0" smtClean="0">
                <a:solidFill>
                  <a:schemeClr val="bg2">
                    <a:lumMod val="75000"/>
                  </a:schemeClr>
                </a:solidFill>
              </a:rPr>
              <a:t>.</a:t>
            </a:r>
          </a:p>
          <a:p>
            <a:pPr marL="0" indent="0">
              <a:buNone/>
            </a:pPr>
            <a:endParaRPr lang="tr-TR" sz="1400" dirty="0">
              <a:solidFill>
                <a:schemeClr val="bg2">
                  <a:lumMod val="75000"/>
                </a:schemeClr>
              </a:solidFill>
            </a:endParaRPr>
          </a:p>
          <a:p>
            <a:pPr>
              <a:buFont typeface="Wingdings" panose="05000000000000000000" pitchFamily="2" charset="2"/>
              <a:buChar char="Ø"/>
            </a:pPr>
            <a:r>
              <a:rPr lang="tr-TR" sz="1400" dirty="0">
                <a:solidFill>
                  <a:schemeClr val="bg2">
                    <a:lumMod val="75000"/>
                  </a:schemeClr>
                </a:solidFill>
              </a:rPr>
              <a:t>Su riskini World </a:t>
            </a:r>
            <a:r>
              <a:rPr lang="tr-TR" sz="1400" dirty="0" err="1">
                <a:solidFill>
                  <a:schemeClr val="bg2">
                    <a:lumMod val="75000"/>
                  </a:schemeClr>
                </a:solidFill>
              </a:rPr>
              <a:t>Resources</a:t>
            </a:r>
            <a:r>
              <a:rPr lang="tr-TR" sz="1400" dirty="0">
                <a:solidFill>
                  <a:schemeClr val="bg2">
                    <a:lumMod val="75000"/>
                  </a:schemeClr>
                </a:solidFill>
              </a:rPr>
              <a:t> </a:t>
            </a:r>
            <a:r>
              <a:rPr lang="tr-TR" sz="1400" dirty="0" err="1">
                <a:solidFill>
                  <a:schemeClr val="bg2">
                    <a:lumMod val="75000"/>
                  </a:schemeClr>
                </a:solidFill>
              </a:rPr>
              <a:t>Institute</a:t>
            </a:r>
            <a:r>
              <a:rPr lang="tr-TR" sz="1400" dirty="0">
                <a:solidFill>
                  <a:schemeClr val="bg2">
                    <a:lumMod val="75000"/>
                  </a:schemeClr>
                </a:solidFill>
              </a:rPr>
              <a:t> (wri.org) üzerinden takip </a:t>
            </a:r>
            <a:r>
              <a:rPr lang="tr-TR" sz="1400" dirty="0" smtClean="0">
                <a:solidFill>
                  <a:schemeClr val="bg2">
                    <a:lumMod val="75000"/>
                  </a:schemeClr>
                </a:solidFill>
              </a:rPr>
              <a:t>ediyoruz.</a:t>
            </a:r>
          </a:p>
          <a:p>
            <a:pPr>
              <a:buFont typeface="Wingdings" panose="05000000000000000000" pitchFamily="2" charset="2"/>
              <a:buChar char="Ø"/>
            </a:pPr>
            <a:r>
              <a:rPr lang="tr-TR" sz="1400" dirty="0" smtClean="0">
                <a:solidFill>
                  <a:schemeClr val="bg2">
                    <a:lumMod val="75000"/>
                  </a:schemeClr>
                </a:solidFill>
              </a:rPr>
              <a:t>Musluklarda su </a:t>
            </a:r>
            <a:r>
              <a:rPr lang="tr-TR" sz="1400" dirty="0">
                <a:solidFill>
                  <a:schemeClr val="bg2">
                    <a:lumMod val="75000"/>
                  </a:schemeClr>
                </a:solidFill>
              </a:rPr>
              <a:t>akışı sınırlayıcı donanımlar kullanılmaktadır.</a:t>
            </a:r>
          </a:p>
          <a:p>
            <a:pPr>
              <a:buFont typeface="Wingdings" panose="05000000000000000000" pitchFamily="2" charset="2"/>
              <a:buChar char="Ø"/>
            </a:pPr>
            <a:r>
              <a:rPr lang="tr-TR" sz="1400" dirty="0" err="1" smtClean="0">
                <a:solidFill>
                  <a:schemeClr val="bg2">
                    <a:lumMod val="75000"/>
                  </a:schemeClr>
                </a:solidFill>
              </a:rPr>
              <a:t>Renovasyon</a:t>
            </a:r>
            <a:r>
              <a:rPr lang="tr-TR" sz="1400" dirty="0" smtClean="0">
                <a:solidFill>
                  <a:schemeClr val="bg2">
                    <a:lumMod val="75000"/>
                  </a:schemeClr>
                </a:solidFill>
              </a:rPr>
              <a:t> yapılan odalarımızın tuvaletlerinde </a:t>
            </a:r>
            <a:r>
              <a:rPr lang="tr-TR" sz="1400" dirty="0">
                <a:solidFill>
                  <a:schemeClr val="bg2">
                    <a:lumMod val="75000"/>
                  </a:schemeClr>
                </a:solidFill>
              </a:rPr>
              <a:t>tasarruflu ve/veya ikili sifon sistemi kullanılmaktadır</a:t>
            </a:r>
            <a:r>
              <a:rPr lang="tr-TR" sz="1400" dirty="0" smtClean="0">
                <a:solidFill>
                  <a:schemeClr val="bg2">
                    <a:lumMod val="75000"/>
                  </a:schemeClr>
                </a:solidFill>
              </a:rPr>
              <a:t>.</a:t>
            </a:r>
          </a:p>
          <a:p>
            <a:pPr marL="0" indent="0">
              <a:buNone/>
            </a:pPr>
            <a:endParaRPr lang="tr-TR" sz="1600" dirty="0">
              <a:solidFill>
                <a:schemeClr val="bg2">
                  <a:lumMod val="75000"/>
                </a:schemeClr>
              </a:solidFill>
            </a:endParaRPr>
          </a:p>
        </p:txBody>
      </p:sp>
      <p:graphicFrame>
        <p:nvGraphicFramePr>
          <p:cNvPr id="5" name="Grafik 4"/>
          <p:cNvGraphicFramePr>
            <a:graphicFrameLocks/>
          </p:cNvGraphicFramePr>
          <p:nvPr>
            <p:extLst>
              <p:ext uri="{D42A27DB-BD31-4B8C-83A1-F6EECF244321}">
                <p14:modId xmlns:p14="http://schemas.microsoft.com/office/powerpoint/2010/main" val="862666386"/>
              </p:ext>
            </p:extLst>
          </p:nvPr>
        </p:nvGraphicFramePr>
        <p:xfrm>
          <a:off x="855044" y="3946358"/>
          <a:ext cx="7403431" cy="251219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871244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609600"/>
            <a:ext cx="8596668" cy="828502"/>
          </a:xfrm>
        </p:spPr>
        <p:txBody>
          <a:bodyPr/>
          <a:lstStyle/>
          <a:p>
            <a:r>
              <a:rPr lang="tr-TR" dirty="0" smtClean="0"/>
              <a:t>MOTORİN&amp; LPG TÜKETİMİ</a:t>
            </a:r>
            <a:endParaRPr lang="tr-TR" dirty="0"/>
          </a:p>
        </p:txBody>
      </p:sp>
      <p:sp>
        <p:nvSpPr>
          <p:cNvPr id="3" name="İçerik Yer Tutucusu 2"/>
          <p:cNvSpPr>
            <a:spLocks noGrp="1"/>
          </p:cNvSpPr>
          <p:nvPr>
            <p:ph idx="1"/>
          </p:nvPr>
        </p:nvSpPr>
        <p:spPr>
          <a:xfrm>
            <a:off x="540327" y="1438103"/>
            <a:ext cx="8733675" cy="4603260"/>
          </a:xfrm>
        </p:spPr>
        <p:txBody>
          <a:bodyPr>
            <a:normAutofit/>
          </a:bodyPr>
          <a:lstStyle/>
          <a:p>
            <a:pPr marL="0" indent="0">
              <a:buNone/>
            </a:pPr>
            <a:r>
              <a:rPr lang="tr-TR" sz="1600" dirty="0">
                <a:solidFill>
                  <a:schemeClr val="bg2">
                    <a:lumMod val="75000"/>
                  </a:schemeClr>
                </a:solidFill>
              </a:rPr>
              <a:t>Aşağıdaki </a:t>
            </a:r>
            <a:r>
              <a:rPr lang="tr-TR" sz="1600" dirty="0" smtClean="0">
                <a:solidFill>
                  <a:schemeClr val="bg2">
                    <a:lumMod val="75000"/>
                  </a:schemeClr>
                </a:solidFill>
              </a:rPr>
              <a:t>tabloda 2021, 2022 ve 2023 yılları </a:t>
            </a:r>
            <a:r>
              <a:rPr lang="tr-TR" sz="1600" dirty="0">
                <a:solidFill>
                  <a:schemeClr val="bg2">
                    <a:lumMod val="75000"/>
                  </a:schemeClr>
                </a:solidFill>
              </a:rPr>
              <a:t>arasındaki </a:t>
            </a:r>
            <a:r>
              <a:rPr lang="tr-TR" sz="1600" dirty="0" smtClean="0">
                <a:solidFill>
                  <a:schemeClr val="bg2">
                    <a:lumMod val="75000"/>
                  </a:schemeClr>
                </a:solidFill>
              </a:rPr>
              <a:t>motorin ve </a:t>
            </a:r>
            <a:r>
              <a:rPr lang="tr-TR" sz="1600" dirty="0" err="1" smtClean="0">
                <a:solidFill>
                  <a:schemeClr val="bg2">
                    <a:lumMod val="75000"/>
                  </a:schemeClr>
                </a:solidFill>
              </a:rPr>
              <a:t>lpg</a:t>
            </a:r>
            <a:r>
              <a:rPr lang="tr-TR" sz="1600" dirty="0" smtClean="0">
                <a:solidFill>
                  <a:schemeClr val="bg2">
                    <a:lumMod val="75000"/>
                  </a:schemeClr>
                </a:solidFill>
              </a:rPr>
              <a:t> tüketimi </a:t>
            </a:r>
            <a:r>
              <a:rPr lang="tr-TR" sz="1600" dirty="0">
                <a:solidFill>
                  <a:schemeClr val="bg2">
                    <a:lumMod val="75000"/>
                  </a:schemeClr>
                </a:solidFill>
              </a:rPr>
              <a:t>verilmiştir</a:t>
            </a:r>
            <a:r>
              <a:rPr lang="tr-TR" sz="1600" dirty="0" smtClean="0">
                <a:solidFill>
                  <a:schemeClr val="bg2">
                    <a:lumMod val="75000"/>
                  </a:schemeClr>
                </a:solidFill>
              </a:rPr>
              <a:t>.</a:t>
            </a:r>
          </a:p>
          <a:p>
            <a:pPr marL="0" indent="0">
              <a:buNone/>
            </a:pPr>
            <a:endParaRPr lang="tr-TR" sz="1600" dirty="0" smtClean="0">
              <a:solidFill>
                <a:schemeClr val="bg2">
                  <a:lumMod val="75000"/>
                </a:schemeClr>
              </a:solidFill>
            </a:endParaRPr>
          </a:p>
          <a:p>
            <a:pPr marL="0" indent="0">
              <a:buNone/>
            </a:pPr>
            <a:endParaRPr lang="tr-TR" sz="1600" dirty="0">
              <a:solidFill>
                <a:schemeClr val="bg2">
                  <a:lumMod val="75000"/>
                </a:schemeClr>
              </a:solidFill>
            </a:endParaRPr>
          </a:p>
          <a:p>
            <a:pPr marL="0" indent="0">
              <a:buNone/>
            </a:pPr>
            <a:endParaRPr lang="tr-TR" sz="1600" dirty="0" smtClean="0">
              <a:solidFill>
                <a:schemeClr val="bg2">
                  <a:lumMod val="75000"/>
                </a:schemeClr>
              </a:solidFill>
            </a:endParaRPr>
          </a:p>
          <a:p>
            <a:pPr marL="0" indent="0">
              <a:buNone/>
            </a:pPr>
            <a:endParaRPr lang="tr-TR" sz="1600" dirty="0">
              <a:solidFill>
                <a:schemeClr val="bg2">
                  <a:lumMod val="75000"/>
                </a:schemeClr>
              </a:solidFill>
            </a:endParaRPr>
          </a:p>
          <a:p>
            <a:pPr marL="0" indent="0">
              <a:buNone/>
            </a:pPr>
            <a:endParaRPr lang="tr-TR" sz="1600" dirty="0" smtClean="0">
              <a:solidFill>
                <a:schemeClr val="bg2">
                  <a:lumMod val="75000"/>
                </a:schemeClr>
              </a:solidFill>
            </a:endParaRPr>
          </a:p>
          <a:p>
            <a:pPr marL="0" indent="0">
              <a:buNone/>
            </a:pPr>
            <a:endParaRPr lang="tr-TR" sz="1600" dirty="0">
              <a:solidFill>
                <a:schemeClr val="bg2">
                  <a:lumMod val="75000"/>
                </a:schemeClr>
              </a:solidFill>
            </a:endParaRPr>
          </a:p>
          <a:p>
            <a:pPr marL="0" indent="0">
              <a:buNone/>
            </a:pPr>
            <a:endParaRPr lang="tr-TR" sz="1600" dirty="0" smtClean="0">
              <a:solidFill>
                <a:schemeClr val="bg2">
                  <a:lumMod val="75000"/>
                </a:schemeClr>
              </a:solidFill>
            </a:endParaRPr>
          </a:p>
          <a:p>
            <a:pPr marL="0" indent="0">
              <a:buNone/>
            </a:pPr>
            <a:r>
              <a:rPr lang="tr-TR" sz="1600" dirty="0" smtClean="0">
                <a:solidFill>
                  <a:schemeClr val="bg2">
                    <a:lumMod val="75000"/>
                  </a:schemeClr>
                </a:solidFill>
              </a:rPr>
              <a:t>  </a:t>
            </a:r>
            <a:endParaRPr lang="tr-TR" sz="1600" dirty="0">
              <a:solidFill>
                <a:schemeClr val="bg2">
                  <a:lumMod val="75000"/>
                </a:schemeClr>
              </a:solidFill>
            </a:endParaRPr>
          </a:p>
        </p:txBody>
      </p:sp>
      <p:graphicFrame>
        <p:nvGraphicFramePr>
          <p:cNvPr id="4" name="Tablo 3"/>
          <p:cNvGraphicFramePr>
            <a:graphicFrameLocks noGrp="1"/>
          </p:cNvGraphicFramePr>
          <p:nvPr>
            <p:extLst>
              <p:ext uri="{D42A27DB-BD31-4B8C-83A1-F6EECF244321}">
                <p14:modId xmlns:p14="http://schemas.microsoft.com/office/powerpoint/2010/main" val="2699024878"/>
              </p:ext>
            </p:extLst>
          </p:nvPr>
        </p:nvGraphicFramePr>
        <p:xfrm>
          <a:off x="651371" y="2005228"/>
          <a:ext cx="8028605" cy="940730"/>
        </p:xfrm>
        <a:graphic>
          <a:graphicData uri="http://schemas.openxmlformats.org/drawingml/2006/table">
            <a:tbl>
              <a:tblPr/>
              <a:tblGrid>
                <a:gridCol w="3045735">
                  <a:extLst>
                    <a:ext uri="{9D8B030D-6E8A-4147-A177-3AD203B41FA5}">
                      <a16:colId xmlns:a16="http://schemas.microsoft.com/office/drawing/2014/main" val="125533200"/>
                    </a:ext>
                  </a:extLst>
                </a:gridCol>
                <a:gridCol w="571804">
                  <a:extLst>
                    <a:ext uri="{9D8B030D-6E8A-4147-A177-3AD203B41FA5}">
                      <a16:colId xmlns:a16="http://schemas.microsoft.com/office/drawing/2014/main" val="8231359"/>
                    </a:ext>
                  </a:extLst>
                </a:gridCol>
                <a:gridCol w="595145">
                  <a:extLst>
                    <a:ext uri="{9D8B030D-6E8A-4147-A177-3AD203B41FA5}">
                      <a16:colId xmlns:a16="http://schemas.microsoft.com/office/drawing/2014/main" val="311562058"/>
                    </a:ext>
                  </a:extLst>
                </a:gridCol>
                <a:gridCol w="1120271">
                  <a:extLst>
                    <a:ext uri="{9D8B030D-6E8A-4147-A177-3AD203B41FA5}">
                      <a16:colId xmlns:a16="http://schemas.microsoft.com/office/drawing/2014/main" val="3631718291"/>
                    </a:ext>
                  </a:extLst>
                </a:gridCol>
                <a:gridCol w="1003576">
                  <a:extLst>
                    <a:ext uri="{9D8B030D-6E8A-4147-A177-3AD203B41FA5}">
                      <a16:colId xmlns:a16="http://schemas.microsoft.com/office/drawing/2014/main" val="526485758"/>
                    </a:ext>
                  </a:extLst>
                </a:gridCol>
                <a:gridCol w="921888">
                  <a:extLst>
                    <a:ext uri="{9D8B030D-6E8A-4147-A177-3AD203B41FA5}">
                      <a16:colId xmlns:a16="http://schemas.microsoft.com/office/drawing/2014/main" val="690763270"/>
                    </a:ext>
                  </a:extLst>
                </a:gridCol>
                <a:gridCol w="770186">
                  <a:extLst>
                    <a:ext uri="{9D8B030D-6E8A-4147-A177-3AD203B41FA5}">
                      <a16:colId xmlns:a16="http://schemas.microsoft.com/office/drawing/2014/main" val="1505224439"/>
                    </a:ext>
                  </a:extLst>
                </a:gridCol>
              </a:tblGrid>
              <a:tr h="303855">
                <a:tc>
                  <a:txBody>
                    <a:bodyPr/>
                    <a:lstStyle/>
                    <a:p>
                      <a:pPr rtl="0" fontAlgn="ctr"/>
                      <a:r>
                        <a:rPr lang="tr-TR" sz="900" b="1">
                          <a:solidFill>
                            <a:srgbClr val="FFFFFF"/>
                          </a:solidFill>
                          <a:effectLst/>
                          <a:latin typeface="Arial" panose="020B0604020202020204" pitchFamily="34" charset="0"/>
                        </a:rPr>
                        <a:t>ADI</a:t>
                      </a:r>
                    </a:p>
                  </a:txBody>
                  <a:tcPr marL="28575" marR="28575" marT="0" marB="0" anchor="ctr">
                    <a:lnL w="19050"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19050"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4080"/>
                    </a:solidFill>
                  </a:tcPr>
                </a:tc>
                <a:tc>
                  <a:txBody>
                    <a:bodyPr/>
                    <a:lstStyle/>
                    <a:p>
                      <a:pPr rtl="0" fontAlgn="ctr"/>
                      <a:r>
                        <a:rPr lang="tr-TR" sz="900" b="1">
                          <a:solidFill>
                            <a:srgbClr val="FFFFFF"/>
                          </a:solidFill>
                          <a:effectLst/>
                          <a:latin typeface="Arial" panose="020B0604020202020204" pitchFamily="34" charset="0"/>
                        </a:rPr>
                        <a:t>SBIRIMI</a:t>
                      </a:r>
                    </a:p>
                  </a:txBody>
                  <a:tcPr marL="28575" marR="28575"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9050"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4080"/>
                    </a:solidFill>
                  </a:tcPr>
                </a:tc>
                <a:tc>
                  <a:txBody>
                    <a:bodyPr/>
                    <a:lstStyle/>
                    <a:p>
                      <a:pPr rtl="0" fontAlgn="ctr"/>
                      <a:r>
                        <a:rPr lang="tr-TR" sz="900" b="1">
                          <a:solidFill>
                            <a:srgbClr val="FFFFFF"/>
                          </a:solidFill>
                          <a:effectLst/>
                          <a:latin typeface="Arial" panose="020B0604020202020204" pitchFamily="34" charset="0"/>
                        </a:rPr>
                        <a:t>GCADET</a:t>
                      </a:r>
                    </a:p>
                  </a:txBody>
                  <a:tcPr marL="28575" marR="28575"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9050"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4080"/>
                    </a:solidFill>
                  </a:tcPr>
                </a:tc>
                <a:tc>
                  <a:txBody>
                    <a:bodyPr/>
                    <a:lstStyle/>
                    <a:p>
                      <a:pPr rtl="0" fontAlgn="ctr"/>
                      <a:r>
                        <a:rPr lang="tr-TR" sz="900" b="1">
                          <a:solidFill>
                            <a:srgbClr val="FFFFFF"/>
                          </a:solidFill>
                          <a:effectLst/>
                          <a:latin typeface="Arial" panose="020B0604020202020204" pitchFamily="34" charset="0"/>
                        </a:rPr>
                        <a:t>TOPLAM</a:t>
                      </a:r>
                    </a:p>
                  </a:txBody>
                  <a:tcPr marL="28575" marR="28575"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9050"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4080"/>
                    </a:solidFill>
                  </a:tcPr>
                </a:tc>
                <a:tc>
                  <a:txBody>
                    <a:bodyPr/>
                    <a:lstStyle/>
                    <a:p>
                      <a:pPr algn="ctr" rtl="0" fontAlgn="ctr"/>
                      <a:r>
                        <a:rPr lang="tr-TR" sz="900" b="1" dirty="0" smtClean="0">
                          <a:solidFill>
                            <a:srgbClr val="FFFFFF"/>
                          </a:solidFill>
                          <a:effectLst/>
                          <a:latin typeface="Arial" panose="020B0604020202020204" pitchFamily="34" charset="0"/>
                        </a:rPr>
                        <a:t>2021 </a:t>
                      </a:r>
                      <a:r>
                        <a:rPr lang="tr-TR" sz="900" b="1" dirty="0">
                          <a:solidFill>
                            <a:srgbClr val="FFFFFF"/>
                          </a:solidFill>
                          <a:effectLst/>
                          <a:latin typeface="Arial" panose="020B0604020202020204" pitchFamily="34" charset="0"/>
                        </a:rPr>
                        <a:t>TOPLAM GECELEME</a:t>
                      </a:r>
                    </a:p>
                  </a:txBody>
                  <a:tcPr marL="28575" marR="28575"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9050"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4080"/>
                    </a:solidFill>
                  </a:tcPr>
                </a:tc>
                <a:tc>
                  <a:txBody>
                    <a:bodyPr/>
                    <a:lstStyle/>
                    <a:p>
                      <a:pPr algn="ctr" rtl="0" fontAlgn="ctr"/>
                      <a:r>
                        <a:rPr lang="tr-TR" sz="900" b="1">
                          <a:solidFill>
                            <a:srgbClr val="FFFFFF"/>
                          </a:solidFill>
                          <a:effectLst/>
                          <a:latin typeface="Arial" panose="020B0604020202020204" pitchFamily="34" charset="0"/>
                        </a:rPr>
                        <a:t>PP/M3-AD-KG</a:t>
                      </a:r>
                    </a:p>
                  </a:txBody>
                  <a:tcPr marL="28575" marR="28575"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9050"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4080"/>
                    </a:solidFill>
                  </a:tcPr>
                </a:tc>
                <a:tc>
                  <a:txBody>
                    <a:bodyPr/>
                    <a:lstStyle/>
                    <a:p>
                      <a:pPr algn="ctr" rtl="0" fontAlgn="ctr"/>
                      <a:r>
                        <a:rPr lang="tr-TR" sz="900" b="1">
                          <a:solidFill>
                            <a:srgbClr val="FFFFFF"/>
                          </a:solidFill>
                          <a:effectLst/>
                          <a:latin typeface="Arial" panose="020B0604020202020204" pitchFamily="34" charset="0"/>
                        </a:rPr>
                        <a:t>PP/TL</a:t>
                      </a:r>
                    </a:p>
                  </a:txBody>
                  <a:tcPr marL="28575" marR="28575" marT="0" marB="0" anchor="ctr">
                    <a:lnL w="9525" cap="flat" cmpd="sng" algn="ctr">
                      <a:solidFill>
                        <a:srgbClr val="CCCCCC"/>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4080"/>
                    </a:solidFill>
                  </a:tcPr>
                </a:tc>
                <a:extLst>
                  <a:ext uri="{0D108BD9-81ED-4DB2-BD59-A6C34878D82A}">
                    <a16:rowId xmlns:a16="http://schemas.microsoft.com/office/drawing/2014/main" val="3747467735"/>
                  </a:ext>
                </a:extLst>
              </a:tr>
              <a:tr h="135047">
                <a:tc>
                  <a:txBody>
                    <a:bodyPr/>
                    <a:lstStyle/>
                    <a:p>
                      <a:pPr rtl="0" fontAlgn="b"/>
                      <a:r>
                        <a:rPr lang="tr-TR" sz="800" b="0">
                          <a:solidFill>
                            <a:srgbClr val="080000"/>
                          </a:solidFill>
                          <a:effectLst/>
                          <a:latin typeface="Arial" panose="020B0604020202020204" pitchFamily="34" charset="0"/>
                        </a:rPr>
                        <a:t>MAZOT (JENERATÖR)</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BE4D5"/>
                    </a:solidFill>
                  </a:tcPr>
                </a:tc>
                <a:tc>
                  <a:txBody>
                    <a:bodyPr/>
                    <a:lstStyle/>
                    <a:p>
                      <a:pPr rtl="0" fontAlgn="b"/>
                      <a:r>
                        <a:rPr lang="tr-TR" sz="800" b="0">
                          <a:solidFill>
                            <a:srgbClr val="080000"/>
                          </a:solidFill>
                          <a:effectLst/>
                          <a:latin typeface="Arial" panose="020B0604020202020204" pitchFamily="34" charset="0"/>
                        </a:rPr>
                        <a:t>LT</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BE4D5"/>
                    </a:solidFill>
                  </a:tcPr>
                </a:tc>
                <a:tc>
                  <a:txBody>
                    <a:bodyPr/>
                    <a:lstStyle/>
                    <a:p>
                      <a:pPr algn="r" rtl="0" fontAlgn="b"/>
                      <a:r>
                        <a:rPr lang="tr-TR" sz="800" b="0">
                          <a:solidFill>
                            <a:srgbClr val="080000"/>
                          </a:solidFill>
                          <a:effectLst/>
                          <a:latin typeface="Arial" panose="020B0604020202020204" pitchFamily="34" charset="0"/>
                        </a:rPr>
                        <a:t>440</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BE4D5"/>
                    </a:solidFill>
                  </a:tcPr>
                </a:tc>
                <a:tc>
                  <a:txBody>
                    <a:bodyPr/>
                    <a:lstStyle/>
                    <a:p>
                      <a:pPr algn="r" rtl="0" fontAlgn="b"/>
                      <a:r>
                        <a:rPr lang="tr-TR" sz="800" b="0">
                          <a:solidFill>
                            <a:srgbClr val="080000"/>
                          </a:solidFill>
                          <a:effectLst/>
                          <a:latin typeface="Arial" panose="020B0604020202020204" pitchFamily="34" charset="0"/>
                        </a:rPr>
                        <a:t>3.292,00</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BE4D5"/>
                    </a:solidFill>
                  </a:tcPr>
                </a:tc>
                <a:tc>
                  <a:txBody>
                    <a:bodyPr/>
                    <a:lstStyle/>
                    <a:p>
                      <a:pPr algn="r" rtl="0" fontAlgn="b"/>
                      <a:r>
                        <a:rPr lang="tr-TR" sz="800" b="0">
                          <a:solidFill>
                            <a:srgbClr val="080000"/>
                          </a:solidFill>
                          <a:effectLst/>
                          <a:latin typeface="Arial" panose="020B0604020202020204" pitchFamily="34" charset="0"/>
                        </a:rPr>
                        <a:t>41.444</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BE4D5"/>
                    </a:solidFill>
                  </a:tcPr>
                </a:tc>
                <a:tc>
                  <a:txBody>
                    <a:bodyPr/>
                    <a:lstStyle/>
                    <a:p>
                      <a:pPr algn="r" rtl="0" fontAlgn="b"/>
                      <a:r>
                        <a:rPr lang="tr-TR" sz="800" b="0">
                          <a:solidFill>
                            <a:srgbClr val="080000"/>
                          </a:solidFill>
                          <a:effectLst/>
                          <a:latin typeface="Arial" panose="020B0604020202020204" pitchFamily="34" charset="0"/>
                        </a:rPr>
                        <a:t>0,011</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BE4D5"/>
                    </a:solidFill>
                  </a:tcPr>
                </a:tc>
                <a:tc>
                  <a:txBody>
                    <a:bodyPr/>
                    <a:lstStyle/>
                    <a:p>
                      <a:pPr algn="r" rtl="0" fontAlgn="b"/>
                      <a:r>
                        <a:rPr lang="tr-TR" sz="800" b="0">
                          <a:solidFill>
                            <a:srgbClr val="080000"/>
                          </a:solidFill>
                          <a:effectLst/>
                          <a:latin typeface="Arial" panose="020B0604020202020204" pitchFamily="34" charset="0"/>
                        </a:rPr>
                        <a:t>0,079</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BE4D5"/>
                    </a:solidFill>
                  </a:tcPr>
                </a:tc>
                <a:extLst>
                  <a:ext uri="{0D108BD9-81ED-4DB2-BD59-A6C34878D82A}">
                    <a16:rowId xmlns:a16="http://schemas.microsoft.com/office/drawing/2014/main" val="3058334270"/>
                  </a:ext>
                </a:extLst>
              </a:tr>
              <a:tr h="135047">
                <a:tc>
                  <a:txBody>
                    <a:bodyPr/>
                    <a:lstStyle/>
                    <a:p>
                      <a:pPr rtl="0" fontAlgn="b"/>
                      <a:r>
                        <a:rPr lang="tr-TR" sz="800" b="0">
                          <a:solidFill>
                            <a:srgbClr val="080000"/>
                          </a:solidFill>
                          <a:effectLst/>
                          <a:latin typeface="Arial" panose="020B0604020202020204" pitchFamily="34" charset="0"/>
                        </a:rPr>
                        <a:t>TUPGAZ 12 KG (12*Adet)</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BE4D5"/>
                    </a:solidFill>
                  </a:tcPr>
                </a:tc>
                <a:tc>
                  <a:txBody>
                    <a:bodyPr/>
                    <a:lstStyle/>
                    <a:p>
                      <a:pPr rtl="0" fontAlgn="b"/>
                      <a:r>
                        <a:rPr lang="tr-TR" sz="800" b="0">
                          <a:solidFill>
                            <a:srgbClr val="080000"/>
                          </a:solidFill>
                          <a:effectLst/>
                          <a:latin typeface="Arial" panose="020B0604020202020204" pitchFamily="34" charset="0"/>
                        </a:rPr>
                        <a:t>Kg</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BE4D5"/>
                    </a:solidFill>
                  </a:tcPr>
                </a:tc>
                <a:tc>
                  <a:txBody>
                    <a:bodyPr/>
                    <a:lstStyle/>
                    <a:p>
                      <a:pPr algn="r" rtl="0" fontAlgn="b"/>
                      <a:r>
                        <a:rPr lang="tr-TR" sz="800" b="0">
                          <a:solidFill>
                            <a:srgbClr val="080000"/>
                          </a:solidFill>
                          <a:effectLst/>
                          <a:latin typeface="Arial" panose="020B0604020202020204" pitchFamily="34" charset="0"/>
                        </a:rPr>
                        <a:t>16</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BE4D5"/>
                    </a:solidFill>
                  </a:tcPr>
                </a:tc>
                <a:tc>
                  <a:txBody>
                    <a:bodyPr/>
                    <a:lstStyle/>
                    <a:p>
                      <a:pPr algn="r" rtl="0" fontAlgn="b"/>
                      <a:r>
                        <a:rPr lang="tr-TR" sz="800" b="0">
                          <a:solidFill>
                            <a:srgbClr val="080000"/>
                          </a:solidFill>
                          <a:effectLst/>
                          <a:latin typeface="Arial" panose="020B0604020202020204" pitchFamily="34" charset="0"/>
                        </a:rPr>
                        <a:t>520,00</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BE4D5"/>
                    </a:solidFill>
                  </a:tcPr>
                </a:tc>
                <a:tc>
                  <a:txBody>
                    <a:bodyPr/>
                    <a:lstStyle/>
                    <a:p>
                      <a:pPr algn="r" rtl="0" fontAlgn="b"/>
                      <a:r>
                        <a:rPr lang="tr-TR" sz="800" b="0">
                          <a:solidFill>
                            <a:srgbClr val="080000"/>
                          </a:solidFill>
                          <a:effectLst/>
                          <a:latin typeface="Arial" panose="020B0604020202020204" pitchFamily="34" charset="0"/>
                        </a:rPr>
                        <a:t>41.444</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BE4D5"/>
                    </a:solidFill>
                  </a:tcPr>
                </a:tc>
                <a:tc>
                  <a:txBody>
                    <a:bodyPr/>
                    <a:lstStyle/>
                    <a:p>
                      <a:pPr algn="r" rtl="0" fontAlgn="b"/>
                      <a:r>
                        <a:rPr lang="tr-TR" sz="800" b="0">
                          <a:solidFill>
                            <a:srgbClr val="080000"/>
                          </a:solidFill>
                          <a:effectLst/>
                          <a:latin typeface="Arial" panose="020B0604020202020204" pitchFamily="34" charset="0"/>
                        </a:rPr>
                        <a:t>,000</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BE4D5"/>
                    </a:solidFill>
                  </a:tcPr>
                </a:tc>
                <a:tc>
                  <a:txBody>
                    <a:bodyPr/>
                    <a:lstStyle/>
                    <a:p>
                      <a:pPr algn="r" rtl="0" fontAlgn="b"/>
                      <a:r>
                        <a:rPr lang="tr-TR" sz="800" b="0">
                          <a:solidFill>
                            <a:srgbClr val="080000"/>
                          </a:solidFill>
                          <a:effectLst/>
                          <a:latin typeface="Arial" panose="020B0604020202020204" pitchFamily="34" charset="0"/>
                        </a:rPr>
                        <a:t>,013</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BE4D5"/>
                    </a:solidFill>
                  </a:tcPr>
                </a:tc>
                <a:extLst>
                  <a:ext uri="{0D108BD9-81ED-4DB2-BD59-A6C34878D82A}">
                    <a16:rowId xmlns:a16="http://schemas.microsoft.com/office/drawing/2014/main" val="3269306296"/>
                  </a:ext>
                </a:extLst>
              </a:tr>
              <a:tr h="366781">
                <a:tc>
                  <a:txBody>
                    <a:bodyPr/>
                    <a:lstStyle/>
                    <a:p>
                      <a:pPr rtl="0" fontAlgn="b"/>
                      <a:endParaRPr lang="tr-TR">
                        <a:effectLst/>
                      </a:endParaRPr>
                    </a:p>
                  </a:txBody>
                  <a:tcPr marL="28575" marR="28575" marT="0" marB="0" anchor="b">
                    <a:lnL w="19050"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800040"/>
                    </a:solidFill>
                  </a:tcPr>
                </a:tc>
                <a:tc>
                  <a:txBody>
                    <a:bodyPr/>
                    <a:lstStyle/>
                    <a:p>
                      <a:pPr rtl="0" fontAlgn="b"/>
                      <a:endParaRPr lang="tr-TR">
                        <a:effectLst/>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800040"/>
                    </a:solidFill>
                  </a:tcPr>
                </a:tc>
                <a:tc>
                  <a:txBody>
                    <a:bodyPr/>
                    <a:lstStyle/>
                    <a:p>
                      <a:pPr algn="r" rtl="0" fontAlgn="b"/>
                      <a:r>
                        <a:rPr lang="tr-TR" b="1">
                          <a:solidFill>
                            <a:srgbClr val="FFFFFF"/>
                          </a:solidFill>
                          <a:effectLst/>
                          <a:latin typeface="Arial" panose="020B0604020202020204" pitchFamily="34" charset="0"/>
                        </a:rPr>
                        <a:t>456</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800040"/>
                    </a:solidFill>
                  </a:tcPr>
                </a:tc>
                <a:tc>
                  <a:txBody>
                    <a:bodyPr/>
                    <a:lstStyle/>
                    <a:p>
                      <a:pPr algn="r" rtl="0" fontAlgn="b"/>
                      <a:r>
                        <a:rPr lang="tr-TR" b="1">
                          <a:solidFill>
                            <a:srgbClr val="FFFFFF"/>
                          </a:solidFill>
                          <a:effectLst/>
                          <a:latin typeface="Arial" panose="020B0604020202020204" pitchFamily="34" charset="0"/>
                        </a:rPr>
                        <a:t>3.812,00</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800040"/>
                    </a:solidFill>
                  </a:tcPr>
                </a:tc>
                <a:tc>
                  <a:txBody>
                    <a:bodyPr/>
                    <a:lstStyle/>
                    <a:p>
                      <a:pPr rtl="0" fontAlgn="b"/>
                      <a:endParaRPr lang="tr-TR">
                        <a:effectLst/>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800040"/>
                    </a:solidFill>
                  </a:tcPr>
                </a:tc>
                <a:tc>
                  <a:txBody>
                    <a:bodyPr/>
                    <a:lstStyle/>
                    <a:p>
                      <a:pPr rtl="0" fontAlgn="b"/>
                      <a:endParaRPr lang="tr-TR">
                        <a:effectLst/>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800040"/>
                    </a:solidFill>
                  </a:tcPr>
                </a:tc>
                <a:tc>
                  <a:txBody>
                    <a:bodyPr/>
                    <a:lstStyle/>
                    <a:p>
                      <a:pPr rtl="0" fontAlgn="b"/>
                      <a:endParaRPr lang="tr-TR" dirty="0">
                        <a:effectLst/>
                      </a:endParaRPr>
                    </a:p>
                  </a:txBody>
                  <a:tcPr marL="28575" marR="28575" marT="0" marB="0" anchor="b">
                    <a:lnL w="9525" cap="flat" cmpd="sng" algn="ctr">
                      <a:solidFill>
                        <a:srgbClr val="CCCCCC"/>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800040"/>
                    </a:solidFill>
                  </a:tcPr>
                </a:tc>
                <a:extLst>
                  <a:ext uri="{0D108BD9-81ED-4DB2-BD59-A6C34878D82A}">
                    <a16:rowId xmlns:a16="http://schemas.microsoft.com/office/drawing/2014/main" val="599393276"/>
                  </a:ext>
                </a:extLst>
              </a:tr>
            </a:tbl>
          </a:graphicData>
        </a:graphic>
      </p:graphicFrame>
      <p:graphicFrame>
        <p:nvGraphicFramePr>
          <p:cNvPr id="5" name="Tablo 4"/>
          <p:cNvGraphicFramePr>
            <a:graphicFrameLocks noGrp="1"/>
          </p:cNvGraphicFramePr>
          <p:nvPr>
            <p:extLst>
              <p:ext uri="{D42A27DB-BD31-4B8C-83A1-F6EECF244321}">
                <p14:modId xmlns:p14="http://schemas.microsoft.com/office/powerpoint/2010/main" val="2671102202"/>
              </p:ext>
            </p:extLst>
          </p:nvPr>
        </p:nvGraphicFramePr>
        <p:xfrm>
          <a:off x="615141" y="3250277"/>
          <a:ext cx="8046720" cy="1030778"/>
        </p:xfrm>
        <a:graphic>
          <a:graphicData uri="http://schemas.openxmlformats.org/drawingml/2006/table">
            <a:tbl>
              <a:tblPr/>
              <a:tblGrid>
                <a:gridCol w="3052608">
                  <a:extLst>
                    <a:ext uri="{9D8B030D-6E8A-4147-A177-3AD203B41FA5}">
                      <a16:colId xmlns:a16="http://schemas.microsoft.com/office/drawing/2014/main" val="1619829567"/>
                    </a:ext>
                  </a:extLst>
                </a:gridCol>
                <a:gridCol w="573095">
                  <a:extLst>
                    <a:ext uri="{9D8B030D-6E8A-4147-A177-3AD203B41FA5}">
                      <a16:colId xmlns:a16="http://schemas.microsoft.com/office/drawing/2014/main" val="3259967529"/>
                    </a:ext>
                  </a:extLst>
                </a:gridCol>
                <a:gridCol w="596486">
                  <a:extLst>
                    <a:ext uri="{9D8B030D-6E8A-4147-A177-3AD203B41FA5}">
                      <a16:colId xmlns:a16="http://schemas.microsoft.com/office/drawing/2014/main" val="3295869997"/>
                    </a:ext>
                  </a:extLst>
                </a:gridCol>
                <a:gridCol w="1122797">
                  <a:extLst>
                    <a:ext uri="{9D8B030D-6E8A-4147-A177-3AD203B41FA5}">
                      <a16:colId xmlns:a16="http://schemas.microsoft.com/office/drawing/2014/main" val="1441983923"/>
                    </a:ext>
                  </a:extLst>
                </a:gridCol>
                <a:gridCol w="1005841">
                  <a:extLst>
                    <a:ext uri="{9D8B030D-6E8A-4147-A177-3AD203B41FA5}">
                      <a16:colId xmlns:a16="http://schemas.microsoft.com/office/drawing/2014/main" val="4206011870"/>
                    </a:ext>
                  </a:extLst>
                </a:gridCol>
                <a:gridCol w="923970">
                  <a:extLst>
                    <a:ext uri="{9D8B030D-6E8A-4147-A177-3AD203B41FA5}">
                      <a16:colId xmlns:a16="http://schemas.microsoft.com/office/drawing/2014/main" val="1644859755"/>
                    </a:ext>
                  </a:extLst>
                </a:gridCol>
                <a:gridCol w="771923">
                  <a:extLst>
                    <a:ext uri="{9D8B030D-6E8A-4147-A177-3AD203B41FA5}">
                      <a16:colId xmlns:a16="http://schemas.microsoft.com/office/drawing/2014/main" val="1970560614"/>
                    </a:ext>
                  </a:extLst>
                </a:gridCol>
              </a:tblGrid>
              <a:tr h="335037">
                <a:tc>
                  <a:txBody>
                    <a:bodyPr/>
                    <a:lstStyle/>
                    <a:p>
                      <a:pPr rtl="0" fontAlgn="ctr"/>
                      <a:r>
                        <a:rPr lang="tr-TR" sz="900" b="1" dirty="0">
                          <a:solidFill>
                            <a:srgbClr val="FFFFFF"/>
                          </a:solidFill>
                          <a:effectLst/>
                          <a:latin typeface="Arial" panose="020B0604020202020204" pitchFamily="34" charset="0"/>
                        </a:rPr>
                        <a:t>ADI</a:t>
                      </a:r>
                    </a:p>
                  </a:txBody>
                  <a:tcPr marL="28575" marR="28575" marT="0" marB="0" anchor="ctr">
                    <a:lnL w="19050"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19050"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4080"/>
                    </a:solidFill>
                  </a:tcPr>
                </a:tc>
                <a:tc>
                  <a:txBody>
                    <a:bodyPr/>
                    <a:lstStyle/>
                    <a:p>
                      <a:pPr rtl="0" fontAlgn="ctr"/>
                      <a:r>
                        <a:rPr lang="tr-TR" sz="900" b="1">
                          <a:solidFill>
                            <a:srgbClr val="FFFFFF"/>
                          </a:solidFill>
                          <a:effectLst/>
                          <a:latin typeface="Arial" panose="020B0604020202020204" pitchFamily="34" charset="0"/>
                        </a:rPr>
                        <a:t>SBIRIMI</a:t>
                      </a:r>
                    </a:p>
                  </a:txBody>
                  <a:tcPr marL="28575" marR="28575"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9050"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4080"/>
                    </a:solidFill>
                  </a:tcPr>
                </a:tc>
                <a:tc>
                  <a:txBody>
                    <a:bodyPr/>
                    <a:lstStyle/>
                    <a:p>
                      <a:pPr rtl="0" fontAlgn="ctr"/>
                      <a:r>
                        <a:rPr lang="tr-TR" sz="900" b="1">
                          <a:solidFill>
                            <a:srgbClr val="FFFFFF"/>
                          </a:solidFill>
                          <a:effectLst/>
                          <a:latin typeface="Arial" panose="020B0604020202020204" pitchFamily="34" charset="0"/>
                        </a:rPr>
                        <a:t>GCADET</a:t>
                      </a:r>
                    </a:p>
                  </a:txBody>
                  <a:tcPr marL="28575" marR="28575"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9050"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4080"/>
                    </a:solidFill>
                  </a:tcPr>
                </a:tc>
                <a:tc>
                  <a:txBody>
                    <a:bodyPr/>
                    <a:lstStyle/>
                    <a:p>
                      <a:pPr rtl="0" fontAlgn="ctr"/>
                      <a:r>
                        <a:rPr lang="tr-TR" sz="900" b="1" dirty="0">
                          <a:solidFill>
                            <a:srgbClr val="FFFFFF"/>
                          </a:solidFill>
                          <a:effectLst/>
                          <a:latin typeface="Arial" panose="020B0604020202020204" pitchFamily="34" charset="0"/>
                        </a:rPr>
                        <a:t>TOPLAM</a:t>
                      </a:r>
                    </a:p>
                  </a:txBody>
                  <a:tcPr marL="28575" marR="28575"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9050"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4080"/>
                    </a:solidFill>
                  </a:tcPr>
                </a:tc>
                <a:tc>
                  <a:txBody>
                    <a:bodyPr/>
                    <a:lstStyle/>
                    <a:p>
                      <a:pPr algn="ctr" rtl="0" fontAlgn="ctr"/>
                      <a:r>
                        <a:rPr lang="tr-TR" sz="900" b="1" dirty="0" smtClean="0">
                          <a:solidFill>
                            <a:srgbClr val="FFFFFF"/>
                          </a:solidFill>
                          <a:effectLst/>
                          <a:latin typeface="Arial" panose="020B0604020202020204" pitchFamily="34" charset="0"/>
                        </a:rPr>
                        <a:t>2022 </a:t>
                      </a:r>
                      <a:r>
                        <a:rPr lang="tr-TR" sz="900" b="1" dirty="0">
                          <a:solidFill>
                            <a:srgbClr val="FFFFFF"/>
                          </a:solidFill>
                          <a:effectLst/>
                          <a:latin typeface="Arial" panose="020B0604020202020204" pitchFamily="34" charset="0"/>
                        </a:rPr>
                        <a:t>TOPLAM GECELEME</a:t>
                      </a:r>
                    </a:p>
                  </a:txBody>
                  <a:tcPr marL="28575" marR="28575"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9050"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4080"/>
                    </a:solidFill>
                  </a:tcPr>
                </a:tc>
                <a:tc>
                  <a:txBody>
                    <a:bodyPr/>
                    <a:lstStyle/>
                    <a:p>
                      <a:pPr algn="ctr" rtl="0" fontAlgn="ctr"/>
                      <a:r>
                        <a:rPr lang="tr-TR" sz="900" b="1">
                          <a:solidFill>
                            <a:srgbClr val="FFFFFF"/>
                          </a:solidFill>
                          <a:effectLst/>
                          <a:latin typeface="Arial" panose="020B0604020202020204" pitchFamily="34" charset="0"/>
                        </a:rPr>
                        <a:t>PP/M3-AD-KG</a:t>
                      </a:r>
                    </a:p>
                  </a:txBody>
                  <a:tcPr marL="28575" marR="28575"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9050"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4080"/>
                    </a:solidFill>
                  </a:tcPr>
                </a:tc>
                <a:tc>
                  <a:txBody>
                    <a:bodyPr/>
                    <a:lstStyle/>
                    <a:p>
                      <a:pPr algn="ctr" rtl="0" fontAlgn="ctr"/>
                      <a:r>
                        <a:rPr lang="tr-TR" sz="900" b="1">
                          <a:solidFill>
                            <a:srgbClr val="FFFFFF"/>
                          </a:solidFill>
                          <a:effectLst/>
                          <a:latin typeface="Arial" panose="020B0604020202020204" pitchFamily="34" charset="0"/>
                        </a:rPr>
                        <a:t>PP/TL</a:t>
                      </a:r>
                    </a:p>
                  </a:txBody>
                  <a:tcPr marL="28575" marR="28575" marT="0" marB="0" anchor="ctr">
                    <a:lnL w="9525" cap="flat" cmpd="sng" algn="ctr">
                      <a:solidFill>
                        <a:srgbClr val="CCCCCC"/>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4080"/>
                    </a:solidFill>
                  </a:tcPr>
                </a:tc>
                <a:extLst>
                  <a:ext uri="{0D108BD9-81ED-4DB2-BD59-A6C34878D82A}">
                    <a16:rowId xmlns:a16="http://schemas.microsoft.com/office/drawing/2014/main" val="1701857003"/>
                  </a:ext>
                </a:extLst>
              </a:tr>
              <a:tr h="142571">
                <a:tc>
                  <a:txBody>
                    <a:bodyPr/>
                    <a:lstStyle/>
                    <a:p>
                      <a:pPr rtl="0" fontAlgn="b"/>
                      <a:r>
                        <a:rPr lang="tr-TR" sz="800" b="0">
                          <a:solidFill>
                            <a:srgbClr val="080000"/>
                          </a:solidFill>
                          <a:effectLst/>
                          <a:latin typeface="Arial" panose="020B0604020202020204" pitchFamily="34" charset="0"/>
                        </a:rPr>
                        <a:t>MAZOT (JENERATÖR)</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2EFD9"/>
                    </a:solidFill>
                  </a:tcPr>
                </a:tc>
                <a:tc>
                  <a:txBody>
                    <a:bodyPr/>
                    <a:lstStyle/>
                    <a:p>
                      <a:pPr rtl="0" fontAlgn="b"/>
                      <a:r>
                        <a:rPr lang="tr-TR" sz="800" b="0">
                          <a:solidFill>
                            <a:srgbClr val="080000"/>
                          </a:solidFill>
                          <a:effectLst/>
                          <a:latin typeface="Arial" panose="020B0604020202020204" pitchFamily="34" charset="0"/>
                        </a:rPr>
                        <a:t>LT</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2EFD9"/>
                    </a:solidFill>
                  </a:tcPr>
                </a:tc>
                <a:tc>
                  <a:txBody>
                    <a:bodyPr/>
                    <a:lstStyle/>
                    <a:p>
                      <a:pPr algn="r" rtl="0" fontAlgn="b"/>
                      <a:r>
                        <a:rPr lang="tr-TR" sz="800" b="0">
                          <a:solidFill>
                            <a:srgbClr val="080000"/>
                          </a:solidFill>
                          <a:effectLst/>
                          <a:latin typeface="Arial" panose="020B0604020202020204" pitchFamily="34" charset="0"/>
                        </a:rPr>
                        <a:t>125</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2EFD9"/>
                    </a:solidFill>
                  </a:tcPr>
                </a:tc>
                <a:tc>
                  <a:txBody>
                    <a:bodyPr/>
                    <a:lstStyle/>
                    <a:p>
                      <a:pPr algn="r" rtl="0" fontAlgn="b"/>
                      <a:r>
                        <a:rPr lang="tr-TR" sz="800" b="0" dirty="0">
                          <a:solidFill>
                            <a:srgbClr val="080000"/>
                          </a:solidFill>
                          <a:effectLst/>
                          <a:latin typeface="Arial" panose="020B0604020202020204" pitchFamily="34" charset="0"/>
                        </a:rPr>
                        <a:t>3.310,00</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2EFD9"/>
                    </a:solidFill>
                  </a:tcPr>
                </a:tc>
                <a:tc>
                  <a:txBody>
                    <a:bodyPr/>
                    <a:lstStyle/>
                    <a:p>
                      <a:pPr algn="r" rtl="0" fontAlgn="b"/>
                      <a:r>
                        <a:rPr lang="tr-TR" sz="800" b="0">
                          <a:solidFill>
                            <a:srgbClr val="080000"/>
                          </a:solidFill>
                          <a:effectLst/>
                          <a:latin typeface="Arial" panose="020B0604020202020204" pitchFamily="34" charset="0"/>
                        </a:rPr>
                        <a:t>71.532</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2EFD9"/>
                    </a:solidFill>
                  </a:tcPr>
                </a:tc>
                <a:tc>
                  <a:txBody>
                    <a:bodyPr/>
                    <a:lstStyle/>
                    <a:p>
                      <a:pPr algn="r" rtl="0" fontAlgn="b"/>
                      <a:r>
                        <a:rPr lang="tr-TR" sz="800" b="0">
                          <a:solidFill>
                            <a:srgbClr val="080000"/>
                          </a:solidFill>
                          <a:effectLst/>
                          <a:latin typeface="Arial" panose="020B0604020202020204" pitchFamily="34" charset="0"/>
                        </a:rPr>
                        <a:t>0,002</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2EFD9"/>
                    </a:solidFill>
                  </a:tcPr>
                </a:tc>
                <a:tc>
                  <a:txBody>
                    <a:bodyPr/>
                    <a:lstStyle/>
                    <a:p>
                      <a:pPr algn="r" rtl="0" fontAlgn="b"/>
                      <a:r>
                        <a:rPr lang="tr-TR" sz="800" b="0">
                          <a:solidFill>
                            <a:srgbClr val="080000"/>
                          </a:solidFill>
                          <a:effectLst/>
                          <a:latin typeface="Arial" panose="020B0604020202020204" pitchFamily="34" charset="0"/>
                        </a:rPr>
                        <a:t>0,046</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2EFD9"/>
                    </a:solidFill>
                  </a:tcPr>
                </a:tc>
                <a:extLst>
                  <a:ext uri="{0D108BD9-81ED-4DB2-BD59-A6C34878D82A}">
                    <a16:rowId xmlns:a16="http://schemas.microsoft.com/office/drawing/2014/main" val="323390013"/>
                  </a:ext>
                </a:extLst>
              </a:tr>
              <a:tr h="142571">
                <a:tc>
                  <a:txBody>
                    <a:bodyPr/>
                    <a:lstStyle/>
                    <a:p>
                      <a:pPr rtl="0" fontAlgn="b"/>
                      <a:r>
                        <a:rPr lang="tr-TR" sz="800" b="0">
                          <a:solidFill>
                            <a:srgbClr val="080000"/>
                          </a:solidFill>
                          <a:effectLst/>
                          <a:latin typeface="Arial" panose="020B0604020202020204" pitchFamily="34" charset="0"/>
                        </a:rPr>
                        <a:t>TUPGAZ 12 KG (12*Adet)</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2EFD9"/>
                    </a:solidFill>
                  </a:tcPr>
                </a:tc>
                <a:tc>
                  <a:txBody>
                    <a:bodyPr/>
                    <a:lstStyle/>
                    <a:p>
                      <a:pPr rtl="0" fontAlgn="b"/>
                      <a:r>
                        <a:rPr lang="tr-TR" sz="800" b="0" dirty="0">
                          <a:solidFill>
                            <a:srgbClr val="080000"/>
                          </a:solidFill>
                          <a:effectLst/>
                          <a:latin typeface="Arial" panose="020B0604020202020204" pitchFamily="34" charset="0"/>
                        </a:rPr>
                        <a:t>Kg</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2EFD9"/>
                    </a:solidFill>
                  </a:tcPr>
                </a:tc>
                <a:tc>
                  <a:txBody>
                    <a:bodyPr/>
                    <a:lstStyle/>
                    <a:p>
                      <a:pPr algn="r" rtl="0" fontAlgn="b"/>
                      <a:r>
                        <a:rPr lang="tr-TR" sz="800" b="0">
                          <a:solidFill>
                            <a:srgbClr val="080000"/>
                          </a:solidFill>
                          <a:effectLst/>
                          <a:latin typeface="Arial" panose="020B0604020202020204" pitchFamily="34" charset="0"/>
                        </a:rPr>
                        <a:t>132</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2EFD9"/>
                    </a:solidFill>
                  </a:tcPr>
                </a:tc>
                <a:tc>
                  <a:txBody>
                    <a:bodyPr/>
                    <a:lstStyle/>
                    <a:p>
                      <a:pPr algn="r" rtl="0" fontAlgn="b"/>
                      <a:r>
                        <a:rPr lang="tr-TR" sz="800" b="0">
                          <a:solidFill>
                            <a:srgbClr val="080000"/>
                          </a:solidFill>
                          <a:effectLst/>
                          <a:latin typeface="Arial" panose="020B0604020202020204" pitchFamily="34" charset="0"/>
                        </a:rPr>
                        <a:t>3.470,00</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2EFD9"/>
                    </a:solidFill>
                  </a:tcPr>
                </a:tc>
                <a:tc>
                  <a:txBody>
                    <a:bodyPr/>
                    <a:lstStyle/>
                    <a:p>
                      <a:pPr algn="r" rtl="0" fontAlgn="b"/>
                      <a:r>
                        <a:rPr lang="tr-TR" sz="800" b="0">
                          <a:solidFill>
                            <a:srgbClr val="080000"/>
                          </a:solidFill>
                          <a:effectLst/>
                          <a:latin typeface="Arial" panose="020B0604020202020204" pitchFamily="34" charset="0"/>
                        </a:rPr>
                        <a:t>71.532</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2EFD9"/>
                    </a:solidFill>
                  </a:tcPr>
                </a:tc>
                <a:tc>
                  <a:txBody>
                    <a:bodyPr/>
                    <a:lstStyle/>
                    <a:p>
                      <a:pPr algn="r" rtl="0" fontAlgn="b"/>
                      <a:r>
                        <a:rPr lang="tr-TR" sz="800" b="0">
                          <a:solidFill>
                            <a:srgbClr val="080000"/>
                          </a:solidFill>
                          <a:effectLst/>
                          <a:latin typeface="Arial" panose="020B0604020202020204" pitchFamily="34" charset="0"/>
                        </a:rPr>
                        <a:t>,002</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2EFD9"/>
                    </a:solidFill>
                  </a:tcPr>
                </a:tc>
                <a:tc>
                  <a:txBody>
                    <a:bodyPr/>
                    <a:lstStyle/>
                    <a:p>
                      <a:pPr algn="r" rtl="0" fontAlgn="b"/>
                      <a:r>
                        <a:rPr lang="tr-TR" sz="800" b="0">
                          <a:solidFill>
                            <a:srgbClr val="080000"/>
                          </a:solidFill>
                          <a:effectLst/>
                          <a:latin typeface="Arial" panose="020B0604020202020204" pitchFamily="34" charset="0"/>
                        </a:rPr>
                        <a:t>,049</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2EFD9"/>
                    </a:solidFill>
                  </a:tcPr>
                </a:tc>
                <a:extLst>
                  <a:ext uri="{0D108BD9-81ED-4DB2-BD59-A6C34878D82A}">
                    <a16:rowId xmlns:a16="http://schemas.microsoft.com/office/drawing/2014/main" val="3699794872"/>
                  </a:ext>
                </a:extLst>
              </a:tr>
              <a:tr h="410599">
                <a:tc>
                  <a:txBody>
                    <a:bodyPr/>
                    <a:lstStyle/>
                    <a:p>
                      <a:pPr rtl="0" fontAlgn="b"/>
                      <a:endParaRPr lang="tr-TR" dirty="0">
                        <a:effectLst/>
                      </a:endParaRPr>
                    </a:p>
                  </a:txBody>
                  <a:tcPr marL="28575" marR="28575" marT="0" marB="0" anchor="b">
                    <a:lnL w="19050"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800040"/>
                    </a:solidFill>
                  </a:tcPr>
                </a:tc>
                <a:tc>
                  <a:txBody>
                    <a:bodyPr/>
                    <a:lstStyle/>
                    <a:p>
                      <a:pPr rtl="0" fontAlgn="b"/>
                      <a:endParaRPr lang="tr-TR">
                        <a:effectLst/>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800040"/>
                    </a:solidFill>
                  </a:tcPr>
                </a:tc>
                <a:tc>
                  <a:txBody>
                    <a:bodyPr/>
                    <a:lstStyle/>
                    <a:p>
                      <a:pPr algn="r" rtl="0" fontAlgn="b"/>
                      <a:r>
                        <a:rPr lang="tr-TR" b="1" dirty="0">
                          <a:solidFill>
                            <a:srgbClr val="FFFFFF"/>
                          </a:solidFill>
                          <a:effectLst/>
                          <a:latin typeface="Arial" panose="020B0604020202020204" pitchFamily="34" charset="0"/>
                        </a:rPr>
                        <a:t>257</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800040"/>
                    </a:solidFill>
                  </a:tcPr>
                </a:tc>
                <a:tc>
                  <a:txBody>
                    <a:bodyPr/>
                    <a:lstStyle/>
                    <a:p>
                      <a:pPr algn="r" rtl="0" fontAlgn="b"/>
                      <a:r>
                        <a:rPr lang="tr-TR" b="1">
                          <a:solidFill>
                            <a:srgbClr val="FFFFFF"/>
                          </a:solidFill>
                          <a:effectLst/>
                          <a:latin typeface="Arial" panose="020B0604020202020204" pitchFamily="34" charset="0"/>
                        </a:rPr>
                        <a:t>6.780,00</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800040"/>
                    </a:solidFill>
                  </a:tcPr>
                </a:tc>
                <a:tc>
                  <a:txBody>
                    <a:bodyPr/>
                    <a:lstStyle/>
                    <a:p>
                      <a:pPr rtl="0" fontAlgn="b"/>
                      <a:endParaRPr lang="tr-TR">
                        <a:effectLst/>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800040"/>
                    </a:solidFill>
                  </a:tcPr>
                </a:tc>
                <a:tc>
                  <a:txBody>
                    <a:bodyPr/>
                    <a:lstStyle/>
                    <a:p>
                      <a:pPr rtl="0" fontAlgn="b"/>
                      <a:endParaRPr lang="tr-TR">
                        <a:effectLst/>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800040"/>
                    </a:solidFill>
                  </a:tcPr>
                </a:tc>
                <a:tc>
                  <a:txBody>
                    <a:bodyPr/>
                    <a:lstStyle/>
                    <a:p>
                      <a:pPr rtl="0" fontAlgn="b"/>
                      <a:endParaRPr lang="tr-TR" dirty="0">
                        <a:effectLst/>
                      </a:endParaRPr>
                    </a:p>
                  </a:txBody>
                  <a:tcPr marL="28575" marR="28575" marT="0" marB="0" anchor="b">
                    <a:lnL w="9525" cap="flat" cmpd="sng" algn="ctr">
                      <a:solidFill>
                        <a:srgbClr val="CCCCCC"/>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800040"/>
                    </a:solidFill>
                  </a:tcPr>
                </a:tc>
                <a:extLst>
                  <a:ext uri="{0D108BD9-81ED-4DB2-BD59-A6C34878D82A}">
                    <a16:rowId xmlns:a16="http://schemas.microsoft.com/office/drawing/2014/main" val="2440528304"/>
                  </a:ext>
                </a:extLst>
              </a:tr>
            </a:tbl>
          </a:graphicData>
        </a:graphic>
      </p:graphicFrame>
      <p:graphicFrame>
        <p:nvGraphicFramePr>
          <p:cNvPr id="9" name="Nesne 8"/>
          <p:cNvGraphicFramePr>
            <a:graphicFrameLocks noChangeAspect="1"/>
          </p:cNvGraphicFramePr>
          <p:nvPr>
            <p:extLst>
              <p:ext uri="{D42A27DB-BD31-4B8C-83A1-F6EECF244321}">
                <p14:modId xmlns:p14="http://schemas.microsoft.com/office/powerpoint/2010/main" val="1315792650"/>
              </p:ext>
            </p:extLst>
          </p:nvPr>
        </p:nvGraphicFramePr>
        <p:xfrm>
          <a:off x="651371" y="4848181"/>
          <a:ext cx="7935676" cy="1193182"/>
        </p:xfrm>
        <a:graphic>
          <a:graphicData uri="http://schemas.openxmlformats.org/presentationml/2006/ole">
            <mc:AlternateContent xmlns:mc="http://schemas.openxmlformats.org/markup-compatibility/2006">
              <mc:Choice xmlns:v="urn:schemas-microsoft-com:vml" Requires="v">
                <p:oleObj spid="_x0000_s4108" name="Çalışma Sayfası" r:id="rId3" imgW="9324963" imgH="1371472" progId="Excel.Sheet.12">
                  <p:embed/>
                </p:oleObj>
              </mc:Choice>
              <mc:Fallback>
                <p:oleObj name="Çalışma Sayfası" r:id="rId3" imgW="9324963" imgH="1371472" progId="Excel.Sheet.12">
                  <p:embed/>
                  <p:pic>
                    <p:nvPicPr>
                      <p:cNvPr id="0" name=""/>
                      <p:cNvPicPr/>
                      <p:nvPr/>
                    </p:nvPicPr>
                    <p:blipFill>
                      <a:blip r:embed="rId4"/>
                      <a:stretch>
                        <a:fillRect/>
                      </a:stretch>
                    </p:blipFill>
                    <p:spPr>
                      <a:xfrm>
                        <a:off x="651371" y="4848181"/>
                        <a:ext cx="7935676" cy="1193182"/>
                      </a:xfrm>
                      <a:prstGeom prst="rect">
                        <a:avLst/>
                      </a:prstGeom>
                    </p:spPr>
                  </p:pic>
                </p:oleObj>
              </mc:Fallback>
            </mc:AlternateContent>
          </a:graphicData>
        </a:graphic>
      </p:graphicFrame>
    </p:spTree>
    <p:extLst>
      <p:ext uri="{BB962C8B-B14F-4D97-AF65-F5344CB8AC3E}">
        <p14:creationId xmlns:p14="http://schemas.microsoft.com/office/powerpoint/2010/main" val="40847343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230283" y="216129"/>
            <a:ext cx="7365055" cy="369332"/>
          </a:xfrm>
          <a:prstGeom prst="rect">
            <a:avLst/>
          </a:prstGeom>
        </p:spPr>
        <p:txBody>
          <a:bodyPr wrap="square">
            <a:spAutoFit/>
          </a:bodyPr>
          <a:lstStyle/>
          <a:p>
            <a:r>
              <a:rPr lang="tr-TR" dirty="0">
                <a:solidFill>
                  <a:schemeClr val="bg2">
                    <a:lumMod val="75000"/>
                  </a:schemeClr>
                </a:solidFill>
              </a:rPr>
              <a:t> </a:t>
            </a:r>
            <a:r>
              <a:rPr lang="tr-TR" dirty="0" smtClean="0">
                <a:solidFill>
                  <a:schemeClr val="bg2">
                    <a:lumMod val="75000"/>
                  </a:schemeClr>
                </a:solidFill>
              </a:rPr>
              <a:t>MOTORİN+TÜPGAZ  </a:t>
            </a:r>
            <a:r>
              <a:rPr lang="tr-TR" dirty="0">
                <a:solidFill>
                  <a:schemeClr val="bg2">
                    <a:lumMod val="75000"/>
                  </a:schemeClr>
                </a:solidFill>
              </a:rPr>
              <a:t>YIL BAZLI  KARŞILAŞTIRMA </a:t>
            </a:r>
          </a:p>
        </p:txBody>
      </p:sp>
      <p:graphicFrame>
        <p:nvGraphicFramePr>
          <p:cNvPr id="6" name="Nesne 5"/>
          <p:cNvGraphicFramePr>
            <a:graphicFrameLocks noChangeAspect="1"/>
          </p:cNvGraphicFramePr>
          <p:nvPr>
            <p:extLst>
              <p:ext uri="{D42A27DB-BD31-4B8C-83A1-F6EECF244321}">
                <p14:modId xmlns:p14="http://schemas.microsoft.com/office/powerpoint/2010/main" val="2449741465"/>
              </p:ext>
            </p:extLst>
          </p:nvPr>
        </p:nvGraphicFramePr>
        <p:xfrm>
          <a:off x="1079963" y="1436645"/>
          <a:ext cx="7239000" cy="1110297"/>
        </p:xfrm>
        <a:graphic>
          <a:graphicData uri="http://schemas.openxmlformats.org/presentationml/2006/ole">
            <mc:AlternateContent xmlns:mc="http://schemas.openxmlformats.org/markup-compatibility/2006">
              <mc:Choice xmlns:v="urn:schemas-microsoft-com:vml" Requires="v">
                <p:oleObj spid="_x0000_s3084" name="Çalışma Sayfası" r:id="rId3" imgW="7238904" imgH="1028700" progId="Excel.Sheet.12">
                  <p:embed/>
                </p:oleObj>
              </mc:Choice>
              <mc:Fallback>
                <p:oleObj name="Çalışma Sayfası" r:id="rId3" imgW="7238904" imgH="1028700" progId="Excel.Sheet.12">
                  <p:embed/>
                  <p:pic>
                    <p:nvPicPr>
                      <p:cNvPr id="0" name=""/>
                      <p:cNvPicPr/>
                      <p:nvPr/>
                    </p:nvPicPr>
                    <p:blipFill>
                      <a:blip r:embed="rId4"/>
                      <a:stretch>
                        <a:fillRect/>
                      </a:stretch>
                    </p:blipFill>
                    <p:spPr>
                      <a:xfrm>
                        <a:off x="1079963" y="1436645"/>
                        <a:ext cx="7239000" cy="1110297"/>
                      </a:xfrm>
                      <a:prstGeom prst="rect">
                        <a:avLst/>
                      </a:prstGeom>
                    </p:spPr>
                  </p:pic>
                </p:oleObj>
              </mc:Fallback>
            </mc:AlternateContent>
          </a:graphicData>
        </a:graphic>
      </p:graphicFrame>
      <p:pic>
        <p:nvPicPr>
          <p:cNvPr id="8" name="Resim 7"/>
          <p:cNvPicPr>
            <a:picLocks noChangeAspect="1"/>
          </p:cNvPicPr>
          <p:nvPr/>
        </p:nvPicPr>
        <p:blipFill>
          <a:blip r:embed="rId5"/>
          <a:stretch>
            <a:fillRect/>
          </a:stretch>
        </p:blipFill>
        <p:spPr>
          <a:xfrm>
            <a:off x="1146464" y="3618962"/>
            <a:ext cx="6242845" cy="2828789"/>
          </a:xfrm>
          <a:prstGeom prst="rect">
            <a:avLst/>
          </a:prstGeom>
        </p:spPr>
      </p:pic>
    </p:spTree>
    <p:extLst>
      <p:ext uri="{BB962C8B-B14F-4D97-AF65-F5344CB8AC3E}">
        <p14:creationId xmlns:p14="http://schemas.microsoft.com/office/powerpoint/2010/main" val="15582019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609600"/>
            <a:ext cx="8596668" cy="653935"/>
          </a:xfrm>
        </p:spPr>
        <p:txBody>
          <a:bodyPr/>
          <a:lstStyle/>
          <a:p>
            <a:r>
              <a:rPr lang="tr-TR" dirty="0"/>
              <a:t>KARBON SALINIMI</a:t>
            </a:r>
          </a:p>
        </p:txBody>
      </p:sp>
      <p:sp>
        <p:nvSpPr>
          <p:cNvPr id="3" name="İçerik Yer Tutucusu 2"/>
          <p:cNvSpPr>
            <a:spLocks noGrp="1"/>
          </p:cNvSpPr>
          <p:nvPr>
            <p:ph idx="1"/>
          </p:nvPr>
        </p:nvSpPr>
        <p:spPr>
          <a:xfrm>
            <a:off x="606829" y="1454727"/>
            <a:ext cx="8667173" cy="4763193"/>
          </a:xfrm>
        </p:spPr>
        <p:txBody>
          <a:bodyPr>
            <a:normAutofit/>
          </a:bodyPr>
          <a:lstStyle/>
          <a:p>
            <a:pPr marL="0" indent="0">
              <a:buNone/>
            </a:pPr>
            <a:r>
              <a:rPr lang="tr-TR" sz="1600" dirty="0">
                <a:solidFill>
                  <a:schemeClr val="bg2">
                    <a:lumMod val="75000"/>
                  </a:schemeClr>
                </a:solidFill>
              </a:rPr>
              <a:t>Satın alımlarımızı mümkün olduğunca yakın bölgelerden yapmaktayız. Böylece tedarikçi firmaların teslimat araçlarının CO2 salınımlarını minimize </a:t>
            </a:r>
            <a:r>
              <a:rPr lang="tr-TR" sz="1600" dirty="0" smtClean="0">
                <a:solidFill>
                  <a:schemeClr val="bg2">
                    <a:lumMod val="75000"/>
                  </a:schemeClr>
                </a:solidFill>
              </a:rPr>
              <a:t>ederek çevreye </a:t>
            </a:r>
            <a:r>
              <a:rPr lang="tr-TR" sz="1600" dirty="0">
                <a:solidFill>
                  <a:schemeClr val="bg2">
                    <a:lumMod val="75000"/>
                  </a:schemeClr>
                </a:solidFill>
              </a:rPr>
              <a:t>yapılan etkilerin azaltılmasını hedeflenmekteyiz. Karbon salınımı toplam elektrik, doğalgaz, LPG, motorin </a:t>
            </a:r>
            <a:r>
              <a:rPr lang="tr-TR" sz="1600" dirty="0" smtClean="0">
                <a:solidFill>
                  <a:schemeClr val="bg2">
                    <a:lumMod val="75000"/>
                  </a:schemeClr>
                </a:solidFill>
              </a:rPr>
              <a:t>kaynaklı </a:t>
            </a:r>
            <a:r>
              <a:rPr lang="tr-TR" sz="1600" dirty="0">
                <a:solidFill>
                  <a:schemeClr val="bg2">
                    <a:lumMod val="75000"/>
                  </a:schemeClr>
                </a:solidFill>
              </a:rPr>
              <a:t>enerji tüketimi </a:t>
            </a:r>
            <a:r>
              <a:rPr lang="tr-TR" sz="1600" dirty="0" smtClean="0">
                <a:solidFill>
                  <a:schemeClr val="bg2">
                    <a:lumMod val="75000"/>
                  </a:schemeClr>
                </a:solidFill>
              </a:rPr>
              <a:t>olarak KgCO2e </a:t>
            </a:r>
            <a:r>
              <a:rPr lang="tr-TR" sz="1600" dirty="0">
                <a:solidFill>
                  <a:schemeClr val="bg2">
                    <a:lumMod val="75000"/>
                  </a:schemeClr>
                </a:solidFill>
              </a:rPr>
              <a:t>biriminden hesaplanmıştır. </a:t>
            </a:r>
            <a:endParaRPr lang="tr-TR" sz="1600" dirty="0" smtClean="0">
              <a:solidFill>
                <a:schemeClr val="bg2">
                  <a:lumMod val="75000"/>
                </a:schemeClr>
              </a:solidFill>
            </a:endParaRPr>
          </a:p>
          <a:p>
            <a:pPr marL="0" indent="0">
              <a:buNone/>
            </a:pPr>
            <a:r>
              <a:rPr lang="tr-TR" sz="1600" dirty="0" smtClean="0">
                <a:solidFill>
                  <a:schemeClr val="bg2">
                    <a:lumMod val="75000"/>
                  </a:schemeClr>
                </a:solidFill>
              </a:rPr>
              <a:t>Aşağıdaki tabloda tesis bazlı toplam emisyon değerlerimiz mevcuttur . </a:t>
            </a:r>
            <a:r>
              <a:rPr lang="tr-TR" sz="1600" dirty="0" smtClean="0">
                <a:solidFill>
                  <a:schemeClr val="bg2">
                    <a:lumMod val="75000"/>
                  </a:schemeClr>
                </a:solidFill>
              </a:rPr>
              <a:t>2022 ve 2023 yılına </a:t>
            </a:r>
            <a:r>
              <a:rPr lang="tr-TR" sz="1600" dirty="0" err="1" smtClean="0">
                <a:solidFill>
                  <a:schemeClr val="bg2">
                    <a:lumMod val="75000"/>
                  </a:schemeClr>
                </a:solidFill>
              </a:rPr>
              <a:t>karşılaştırdığımızda,Karbon</a:t>
            </a:r>
            <a:r>
              <a:rPr lang="tr-TR" sz="1600" dirty="0" smtClean="0">
                <a:solidFill>
                  <a:schemeClr val="bg2">
                    <a:lumMod val="75000"/>
                  </a:schemeClr>
                </a:solidFill>
              </a:rPr>
              <a:t> Salınımını toplam bazda düşürerek bu doğrultudaki hedefimizi gerçekleştirdiğimizi görebilirsiniz .</a:t>
            </a:r>
            <a:endParaRPr lang="tr-TR" sz="1600" dirty="0" smtClean="0">
              <a:solidFill>
                <a:schemeClr val="bg2">
                  <a:lumMod val="75000"/>
                </a:schemeClr>
              </a:solidFill>
            </a:endParaRPr>
          </a:p>
          <a:p>
            <a:pPr marL="0" indent="0">
              <a:buNone/>
            </a:pPr>
            <a:endParaRPr lang="tr-TR" sz="1600" dirty="0" smtClean="0">
              <a:solidFill>
                <a:schemeClr val="accent4"/>
              </a:solidFill>
            </a:endParaRPr>
          </a:p>
          <a:p>
            <a:pPr marL="0" indent="0">
              <a:buNone/>
            </a:pPr>
            <a:endParaRPr lang="tr-TR" sz="1600" dirty="0">
              <a:solidFill>
                <a:schemeClr val="accent4"/>
              </a:solidFill>
            </a:endParaRPr>
          </a:p>
        </p:txBody>
      </p:sp>
      <p:graphicFrame>
        <p:nvGraphicFramePr>
          <p:cNvPr id="4" name="Tablo 3"/>
          <p:cNvGraphicFramePr>
            <a:graphicFrameLocks noGrp="1"/>
          </p:cNvGraphicFramePr>
          <p:nvPr>
            <p:extLst>
              <p:ext uri="{D42A27DB-BD31-4B8C-83A1-F6EECF244321}">
                <p14:modId xmlns:p14="http://schemas.microsoft.com/office/powerpoint/2010/main" val="2224829210"/>
              </p:ext>
            </p:extLst>
          </p:nvPr>
        </p:nvGraphicFramePr>
        <p:xfrm>
          <a:off x="1105593" y="3840479"/>
          <a:ext cx="7365075" cy="955965"/>
        </p:xfrm>
        <a:graphic>
          <a:graphicData uri="http://schemas.openxmlformats.org/drawingml/2006/table">
            <a:tbl>
              <a:tblPr firstRow="1" firstCol="1" bandRow="1"/>
              <a:tblGrid>
                <a:gridCol w="514580">
                  <a:extLst>
                    <a:ext uri="{9D8B030D-6E8A-4147-A177-3AD203B41FA5}">
                      <a16:colId xmlns:a16="http://schemas.microsoft.com/office/drawing/2014/main" val="2635213827"/>
                    </a:ext>
                  </a:extLst>
                </a:gridCol>
                <a:gridCol w="1280785">
                  <a:extLst>
                    <a:ext uri="{9D8B030D-6E8A-4147-A177-3AD203B41FA5}">
                      <a16:colId xmlns:a16="http://schemas.microsoft.com/office/drawing/2014/main" val="1592688449"/>
                    </a:ext>
                  </a:extLst>
                </a:gridCol>
                <a:gridCol w="1607217">
                  <a:extLst>
                    <a:ext uri="{9D8B030D-6E8A-4147-A177-3AD203B41FA5}">
                      <a16:colId xmlns:a16="http://schemas.microsoft.com/office/drawing/2014/main" val="107175747"/>
                    </a:ext>
                  </a:extLst>
                </a:gridCol>
                <a:gridCol w="963421">
                  <a:extLst>
                    <a:ext uri="{9D8B030D-6E8A-4147-A177-3AD203B41FA5}">
                      <a16:colId xmlns:a16="http://schemas.microsoft.com/office/drawing/2014/main" val="3682303967"/>
                    </a:ext>
                  </a:extLst>
                </a:gridCol>
                <a:gridCol w="964176">
                  <a:extLst>
                    <a:ext uri="{9D8B030D-6E8A-4147-A177-3AD203B41FA5}">
                      <a16:colId xmlns:a16="http://schemas.microsoft.com/office/drawing/2014/main" val="2513652400"/>
                    </a:ext>
                  </a:extLst>
                </a:gridCol>
                <a:gridCol w="964176">
                  <a:extLst>
                    <a:ext uri="{9D8B030D-6E8A-4147-A177-3AD203B41FA5}">
                      <a16:colId xmlns:a16="http://schemas.microsoft.com/office/drawing/2014/main" val="3446708754"/>
                    </a:ext>
                  </a:extLst>
                </a:gridCol>
                <a:gridCol w="1070720">
                  <a:extLst>
                    <a:ext uri="{9D8B030D-6E8A-4147-A177-3AD203B41FA5}">
                      <a16:colId xmlns:a16="http://schemas.microsoft.com/office/drawing/2014/main" val="382763323"/>
                    </a:ext>
                  </a:extLst>
                </a:gridCol>
              </a:tblGrid>
              <a:tr h="452561">
                <a:tc>
                  <a:txBody>
                    <a:bodyPr/>
                    <a:lstStyle/>
                    <a:p>
                      <a:pPr algn="ctr">
                        <a:lnSpc>
                          <a:spcPct val="115000"/>
                        </a:lnSpc>
                        <a:spcAft>
                          <a:spcPts val="0"/>
                        </a:spcAft>
                      </a:pPr>
                      <a:r>
                        <a:rPr lang="tr-TR" sz="800" b="1" spc="-5" dirty="0" smtClean="0">
                          <a:solidFill>
                            <a:srgbClr val="FFFFFF"/>
                          </a:solidFill>
                          <a:effectLst/>
                          <a:latin typeface="Calibri" panose="020F0502020204030204" pitchFamily="34" charset="0"/>
                          <a:ea typeface="Calibri" panose="020F0502020204030204" pitchFamily="34" charset="0"/>
                          <a:cs typeface="Calibri" panose="020F0502020204030204" pitchFamily="34" charset="0"/>
                        </a:rPr>
                        <a:t>YIL</a:t>
                      </a:r>
                      <a:endParaRPr lang="tr-TR" sz="13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70AD47"/>
                      </a:solidFill>
                      <a:prstDash val="solid"/>
                      <a:round/>
                      <a:headEnd type="none" w="med" len="med"/>
                      <a:tailEnd type="none" w="med" len="med"/>
                    </a:lnL>
                    <a:lnR>
                      <a:noFill/>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70AD47"/>
                    </a:solidFill>
                  </a:tcPr>
                </a:tc>
                <a:tc>
                  <a:txBody>
                    <a:bodyPr/>
                    <a:lstStyle/>
                    <a:p>
                      <a:pPr algn="ctr">
                        <a:lnSpc>
                          <a:spcPct val="115000"/>
                        </a:lnSpc>
                        <a:spcAft>
                          <a:spcPts val="0"/>
                        </a:spcAft>
                      </a:pPr>
                      <a:r>
                        <a:rPr lang="en-US" sz="800" b="1" spc="-5">
                          <a:solidFill>
                            <a:srgbClr val="FFFFFF"/>
                          </a:solidFill>
                          <a:effectLst/>
                          <a:latin typeface="Calibri" panose="020F0502020204030204" pitchFamily="34" charset="0"/>
                          <a:ea typeface="Calibri" panose="020F0502020204030204" pitchFamily="34" charset="0"/>
                          <a:cs typeface="Calibri" panose="020F0502020204030204" pitchFamily="34" charset="0"/>
                        </a:rPr>
                        <a:t>Tesis Adı</a:t>
                      </a:r>
                      <a:endParaRPr lang="tr-TR"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70AD47"/>
                    </a:solidFill>
                  </a:tcPr>
                </a:tc>
                <a:tc>
                  <a:txBody>
                    <a:bodyPr/>
                    <a:lstStyle/>
                    <a:p>
                      <a:pPr algn="ctr">
                        <a:lnSpc>
                          <a:spcPct val="115000"/>
                        </a:lnSpc>
                        <a:spcAft>
                          <a:spcPts val="0"/>
                        </a:spcAft>
                      </a:pPr>
                      <a:r>
                        <a:rPr lang="en-US" sz="800" b="1" spc="-5">
                          <a:solidFill>
                            <a:srgbClr val="FFFFFF"/>
                          </a:solidFill>
                          <a:effectLst/>
                          <a:latin typeface="Calibri" panose="020F0502020204030204" pitchFamily="34" charset="0"/>
                          <a:ea typeface="Calibri" panose="020F0502020204030204" pitchFamily="34" charset="0"/>
                          <a:cs typeface="Calibri" panose="020F0502020204030204" pitchFamily="34" charset="0"/>
                        </a:rPr>
                        <a:t>Alt Tesis Adı</a:t>
                      </a:r>
                      <a:endParaRPr lang="tr-TR"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70AD47"/>
                    </a:solidFill>
                  </a:tcPr>
                </a:tc>
                <a:tc>
                  <a:txBody>
                    <a:bodyPr/>
                    <a:lstStyle/>
                    <a:p>
                      <a:pPr algn="ctr">
                        <a:lnSpc>
                          <a:spcPct val="115000"/>
                        </a:lnSpc>
                        <a:spcAft>
                          <a:spcPts val="0"/>
                        </a:spcAft>
                      </a:pPr>
                      <a:r>
                        <a:rPr lang="en-US" sz="800" b="1" spc="-5"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t CO</a:t>
                      </a:r>
                      <a:r>
                        <a:rPr lang="en-US" sz="800" b="1" spc="-5" baseline="-250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2</a:t>
                      </a:r>
                      <a:endParaRPr lang="tr-TR" sz="13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70AD47"/>
                    </a:solidFill>
                  </a:tcPr>
                </a:tc>
                <a:tc>
                  <a:txBody>
                    <a:bodyPr/>
                    <a:lstStyle/>
                    <a:p>
                      <a:pPr algn="ctr">
                        <a:lnSpc>
                          <a:spcPct val="115000"/>
                        </a:lnSpc>
                        <a:spcAft>
                          <a:spcPts val="0"/>
                        </a:spcAft>
                      </a:pPr>
                      <a:r>
                        <a:rPr lang="en-US" sz="800" b="1" spc="-5">
                          <a:solidFill>
                            <a:srgbClr val="FFFFFF"/>
                          </a:solidFill>
                          <a:effectLst/>
                          <a:latin typeface="Calibri" panose="020F0502020204030204" pitchFamily="34" charset="0"/>
                          <a:ea typeface="Calibri" panose="020F0502020204030204" pitchFamily="34" charset="0"/>
                          <a:cs typeface="Calibri" panose="020F0502020204030204" pitchFamily="34" charset="0"/>
                        </a:rPr>
                        <a:t>t CH</a:t>
                      </a:r>
                      <a:r>
                        <a:rPr lang="en-US" sz="800" b="1" spc="-5" baseline="-25000">
                          <a:solidFill>
                            <a:srgbClr val="FFFFFF"/>
                          </a:solidFill>
                          <a:effectLst/>
                          <a:latin typeface="Calibri" panose="020F0502020204030204" pitchFamily="34" charset="0"/>
                          <a:ea typeface="Calibri" panose="020F0502020204030204" pitchFamily="34" charset="0"/>
                          <a:cs typeface="Calibri" panose="020F0502020204030204" pitchFamily="34" charset="0"/>
                        </a:rPr>
                        <a:t>4</a:t>
                      </a:r>
                      <a:endParaRPr lang="tr-TR"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70AD47"/>
                    </a:solidFill>
                  </a:tcPr>
                </a:tc>
                <a:tc>
                  <a:txBody>
                    <a:bodyPr/>
                    <a:lstStyle/>
                    <a:p>
                      <a:pPr algn="ctr">
                        <a:lnSpc>
                          <a:spcPct val="115000"/>
                        </a:lnSpc>
                        <a:spcAft>
                          <a:spcPts val="0"/>
                        </a:spcAft>
                      </a:pPr>
                      <a:r>
                        <a:rPr lang="en-US" sz="800" b="1" spc="-5">
                          <a:solidFill>
                            <a:srgbClr val="FFFFFF"/>
                          </a:solidFill>
                          <a:effectLst/>
                          <a:latin typeface="Calibri" panose="020F0502020204030204" pitchFamily="34" charset="0"/>
                          <a:ea typeface="Calibri" panose="020F0502020204030204" pitchFamily="34" charset="0"/>
                          <a:cs typeface="Calibri" panose="020F0502020204030204" pitchFamily="34" charset="0"/>
                        </a:rPr>
                        <a:t>t N</a:t>
                      </a:r>
                      <a:r>
                        <a:rPr lang="en-US" sz="800" b="1" spc="-5" baseline="-25000">
                          <a:solidFill>
                            <a:srgbClr val="FFFFFF"/>
                          </a:solidFill>
                          <a:effectLst/>
                          <a:latin typeface="Calibri" panose="020F0502020204030204" pitchFamily="34" charset="0"/>
                          <a:ea typeface="Calibri" panose="020F0502020204030204" pitchFamily="34" charset="0"/>
                          <a:cs typeface="Calibri" panose="020F0502020204030204" pitchFamily="34" charset="0"/>
                        </a:rPr>
                        <a:t>2</a:t>
                      </a:r>
                      <a:r>
                        <a:rPr lang="en-US" sz="800" b="1" spc="-5">
                          <a:solidFill>
                            <a:srgbClr val="FFFFFF"/>
                          </a:solidFill>
                          <a:effectLst/>
                          <a:latin typeface="Calibri" panose="020F0502020204030204" pitchFamily="34" charset="0"/>
                          <a:ea typeface="Calibri" panose="020F0502020204030204" pitchFamily="34" charset="0"/>
                          <a:cs typeface="Calibri" panose="020F0502020204030204" pitchFamily="34" charset="0"/>
                        </a:rPr>
                        <a:t>O</a:t>
                      </a:r>
                      <a:endParaRPr lang="tr-TR"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70AD47"/>
                    </a:solidFill>
                  </a:tcPr>
                </a:tc>
                <a:tc>
                  <a:txBody>
                    <a:bodyPr/>
                    <a:lstStyle/>
                    <a:p>
                      <a:pPr algn="ctr">
                        <a:lnSpc>
                          <a:spcPct val="115000"/>
                        </a:lnSpc>
                        <a:spcAft>
                          <a:spcPts val="0"/>
                        </a:spcAft>
                      </a:pPr>
                      <a:r>
                        <a:rPr lang="en-US" sz="800" b="1" spc="-5"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t CO</a:t>
                      </a:r>
                      <a:r>
                        <a:rPr lang="en-US" sz="800" b="1" spc="-5" baseline="-250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2e</a:t>
                      </a:r>
                      <a:endParaRPr lang="tr-TR" sz="13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70AD47"/>
                    </a:solidFill>
                  </a:tcPr>
                </a:tc>
                <a:extLst>
                  <a:ext uri="{0D108BD9-81ED-4DB2-BD59-A6C34878D82A}">
                    <a16:rowId xmlns:a16="http://schemas.microsoft.com/office/drawing/2014/main" val="955641483"/>
                  </a:ext>
                </a:extLst>
              </a:tr>
              <a:tr h="251702">
                <a:tc>
                  <a:txBody>
                    <a:bodyPr/>
                    <a:lstStyle/>
                    <a:p>
                      <a:pPr algn="ctr">
                        <a:lnSpc>
                          <a:spcPct val="115000"/>
                        </a:lnSpc>
                        <a:spcAft>
                          <a:spcPts val="0"/>
                        </a:spcAft>
                      </a:pPr>
                      <a:r>
                        <a:rPr lang="tr-TR" sz="800" spc="-5" dirty="0" smtClean="0">
                          <a:effectLst/>
                          <a:latin typeface="Calibri" panose="020F0502020204030204" pitchFamily="34" charset="0"/>
                          <a:ea typeface="Calibri" panose="020F0502020204030204" pitchFamily="34" charset="0"/>
                          <a:cs typeface="Calibri" panose="020F0502020204030204" pitchFamily="34" charset="0"/>
                        </a:rPr>
                        <a:t>2022</a:t>
                      </a:r>
                      <a:r>
                        <a:rPr lang="tr-TR" sz="800" spc="-5" baseline="0" dirty="0" smtClean="0">
                          <a:effectLst/>
                          <a:latin typeface="Calibri" panose="020F0502020204030204" pitchFamily="34" charset="0"/>
                          <a:ea typeface="Calibri" panose="020F0502020204030204" pitchFamily="34" charset="0"/>
                          <a:cs typeface="Calibri" panose="020F0502020204030204" pitchFamily="34" charset="0"/>
                        </a:rPr>
                        <a:t> yılı</a:t>
                      </a:r>
                      <a:endParaRPr lang="tr-TR" sz="13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a:lnSpc>
                          <a:spcPct val="115000"/>
                        </a:lnSpc>
                        <a:spcAft>
                          <a:spcPts val="0"/>
                        </a:spcAft>
                      </a:pPr>
                      <a:r>
                        <a:rPr lang="en-US" sz="800" spc="-5" dirty="0">
                          <a:effectLst/>
                          <a:latin typeface="Calibri" panose="020F0502020204030204" pitchFamily="34" charset="0"/>
                          <a:ea typeface="Calibri" panose="020F0502020204030204" pitchFamily="34" charset="0"/>
                          <a:cs typeface="Calibri" panose="020F0502020204030204" pitchFamily="34" charset="0"/>
                        </a:rPr>
                        <a:t>VILLA SUN FLOWER </a:t>
                      </a:r>
                      <a:endParaRPr lang="tr-TR" sz="13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a:lnSpc>
                          <a:spcPct val="115000"/>
                        </a:lnSpc>
                        <a:spcAft>
                          <a:spcPts val="0"/>
                        </a:spcAft>
                      </a:pPr>
                      <a:r>
                        <a:rPr lang="en-US" sz="800" spc="-5">
                          <a:effectLst/>
                          <a:latin typeface="Calibri" panose="020F0502020204030204" pitchFamily="34" charset="0"/>
                          <a:ea typeface="Calibri" panose="020F0502020204030204" pitchFamily="34" charset="0"/>
                          <a:cs typeface="Calibri" panose="020F0502020204030204" pitchFamily="34" charset="0"/>
                        </a:rPr>
                        <a:t>VILLA SUN FLOWER </a:t>
                      </a:r>
                      <a:endParaRPr lang="tr-TR"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a:lnSpc>
                          <a:spcPct val="115000"/>
                        </a:lnSpc>
                        <a:spcAft>
                          <a:spcPts val="0"/>
                        </a:spcAft>
                      </a:pPr>
                      <a:r>
                        <a:rPr lang="en-US" sz="800" spc="-5" dirty="0">
                          <a:effectLst/>
                          <a:latin typeface="Calibri" panose="020F0502020204030204" pitchFamily="34" charset="0"/>
                          <a:ea typeface="Calibri" panose="020F0502020204030204" pitchFamily="34" charset="0"/>
                          <a:cs typeface="Calibri" panose="020F0502020204030204" pitchFamily="34" charset="0"/>
                        </a:rPr>
                        <a:t>4811,27</a:t>
                      </a:r>
                      <a:endParaRPr lang="tr-TR" sz="13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a:lnSpc>
                          <a:spcPct val="115000"/>
                        </a:lnSpc>
                        <a:spcAft>
                          <a:spcPts val="0"/>
                        </a:spcAft>
                      </a:pPr>
                      <a:r>
                        <a:rPr lang="en-US" sz="800" spc="-5">
                          <a:effectLst/>
                          <a:latin typeface="Calibri" panose="020F0502020204030204" pitchFamily="34" charset="0"/>
                          <a:ea typeface="Calibri" panose="020F0502020204030204" pitchFamily="34" charset="0"/>
                          <a:cs typeface="Calibri" panose="020F0502020204030204" pitchFamily="34" charset="0"/>
                        </a:rPr>
                        <a:t>3,71</a:t>
                      </a:r>
                      <a:endParaRPr lang="tr-TR"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a:lnSpc>
                          <a:spcPct val="115000"/>
                        </a:lnSpc>
                        <a:spcAft>
                          <a:spcPts val="0"/>
                        </a:spcAft>
                      </a:pPr>
                      <a:r>
                        <a:rPr lang="en-US" sz="800" spc="-5">
                          <a:effectLst/>
                          <a:latin typeface="Calibri" panose="020F0502020204030204" pitchFamily="34" charset="0"/>
                          <a:ea typeface="Calibri" panose="020F0502020204030204" pitchFamily="34" charset="0"/>
                          <a:cs typeface="Calibri" panose="020F0502020204030204" pitchFamily="34" charset="0"/>
                        </a:rPr>
                        <a:t>0,262643</a:t>
                      </a:r>
                      <a:endParaRPr lang="tr-TR"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a:lnSpc>
                          <a:spcPct val="115000"/>
                        </a:lnSpc>
                        <a:spcAft>
                          <a:spcPts val="0"/>
                        </a:spcAft>
                      </a:pPr>
                      <a:r>
                        <a:rPr lang="en-US" sz="800" spc="-5">
                          <a:effectLst/>
                          <a:latin typeface="Calibri" panose="020F0502020204030204" pitchFamily="34" charset="0"/>
                          <a:ea typeface="Calibri" panose="020F0502020204030204" pitchFamily="34" charset="0"/>
                          <a:cs typeface="Calibri" panose="020F0502020204030204" pitchFamily="34" charset="0"/>
                        </a:rPr>
                        <a:t>4946,85</a:t>
                      </a:r>
                      <a:endParaRPr lang="tr-TR"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extLst>
                  <a:ext uri="{0D108BD9-81ED-4DB2-BD59-A6C34878D82A}">
                    <a16:rowId xmlns:a16="http://schemas.microsoft.com/office/drawing/2014/main" val="4055072135"/>
                  </a:ext>
                </a:extLst>
              </a:tr>
              <a:tr h="251702">
                <a:tc>
                  <a:txBody>
                    <a:bodyPr/>
                    <a:lstStyle/>
                    <a:p>
                      <a:pPr algn="ctr">
                        <a:lnSpc>
                          <a:spcPct val="115000"/>
                        </a:lnSpc>
                        <a:spcAft>
                          <a:spcPts val="0"/>
                        </a:spcAft>
                      </a:pPr>
                      <a:r>
                        <a:rPr lang="en-US" sz="800" b="1" spc="-5">
                          <a:effectLst/>
                          <a:latin typeface="Calibri" panose="020F0502020204030204" pitchFamily="34" charset="0"/>
                          <a:ea typeface="Calibri" panose="020F0502020204030204" pitchFamily="34" charset="0"/>
                          <a:cs typeface="Calibri" panose="020F0502020204030204" pitchFamily="34" charset="0"/>
                        </a:rPr>
                        <a:t> </a:t>
                      </a:r>
                      <a:endParaRPr lang="tr-TR"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pPr algn="ctr">
                        <a:lnSpc>
                          <a:spcPct val="115000"/>
                        </a:lnSpc>
                        <a:spcAft>
                          <a:spcPts val="0"/>
                        </a:spcAft>
                      </a:pPr>
                      <a:r>
                        <a:rPr lang="en-US" sz="800" spc="-5">
                          <a:effectLst/>
                          <a:latin typeface="Calibri" panose="020F0502020204030204" pitchFamily="34" charset="0"/>
                          <a:ea typeface="Calibri" panose="020F0502020204030204" pitchFamily="34" charset="0"/>
                          <a:cs typeface="Calibri" panose="020F0502020204030204" pitchFamily="34" charset="0"/>
                        </a:rPr>
                        <a:t> </a:t>
                      </a:r>
                      <a:endParaRPr lang="tr-TR"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pPr algn="ctr">
                        <a:lnSpc>
                          <a:spcPct val="115000"/>
                        </a:lnSpc>
                        <a:spcAft>
                          <a:spcPts val="0"/>
                        </a:spcAft>
                      </a:pPr>
                      <a:r>
                        <a:rPr lang="en-US" sz="800" spc="-5">
                          <a:effectLst/>
                          <a:latin typeface="Calibri" panose="020F0502020204030204" pitchFamily="34" charset="0"/>
                          <a:ea typeface="Calibri" panose="020F0502020204030204" pitchFamily="34" charset="0"/>
                          <a:cs typeface="Calibri" panose="020F0502020204030204" pitchFamily="34" charset="0"/>
                        </a:rPr>
                        <a:t>Toplam</a:t>
                      </a:r>
                      <a:endParaRPr lang="tr-TR"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pPr algn="ctr">
                        <a:lnSpc>
                          <a:spcPct val="115000"/>
                        </a:lnSpc>
                        <a:spcAft>
                          <a:spcPts val="0"/>
                        </a:spcAft>
                      </a:pPr>
                      <a:r>
                        <a:rPr lang="en-US" sz="800" spc="-5" dirty="0">
                          <a:effectLst/>
                          <a:latin typeface="Calibri" panose="020F0502020204030204" pitchFamily="34" charset="0"/>
                          <a:ea typeface="Calibri" panose="020F0502020204030204" pitchFamily="34" charset="0"/>
                          <a:cs typeface="Calibri" panose="020F0502020204030204" pitchFamily="34" charset="0"/>
                        </a:rPr>
                        <a:t>4942,89</a:t>
                      </a:r>
                      <a:endParaRPr lang="tr-TR" sz="13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pPr algn="ctr">
                        <a:lnSpc>
                          <a:spcPct val="115000"/>
                        </a:lnSpc>
                        <a:spcAft>
                          <a:spcPts val="0"/>
                        </a:spcAft>
                      </a:pPr>
                      <a:r>
                        <a:rPr lang="en-US" sz="800" spc="-5">
                          <a:effectLst/>
                          <a:latin typeface="Calibri" panose="020F0502020204030204" pitchFamily="34" charset="0"/>
                          <a:ea typeface="Calibri" panose="020F0502020204030204" pitchFamily="34" charset="0"/>
                          <a:cs typeface="Calibri" panose="020F0502020204030204" pitchFamily="34" charset="0"/>
                        </a:rPr>
                        <a:t>3,71</a:t>
                      </a:r>
                      <a:endParaRPr lang="tr-TR"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pPr algn="ctr">
                        <a:lnSpc>
                          <a:spcPct val="115000"/>
                        </a:lnSpc>
                        <a:spcAft>
                          <a:spcPts val="0"/>
                        </a:spcAft>
                      </a:pPr>
                      <a:r>
                        <a:rPr lang="en-US" sz="800" spc="-5">
                          <a:effectLst/>
                          <a:latin typeface="Calibri" panose="020F0502020204030204" pitchFamily="34" charset="0"/>
                          <a:ea typeface="Calibri" panose="020F0502020204030204" pitchFamily="34" charset="0"/>
                          <a:cs typeface="Calibri" panose="020F0502020204030204" pitchFamily="34" charset="0"/>
                        </a:rPr>
                        <a:t>0,26</a:t>
                      </a:r>
                      <a:endParaRPr lang="tr-TR"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pPr algn="ctr">
                        <a:lnSpc>
                          <a:spcPct val="115000"/>
                        </a:lnSpc>
                        <a:spcAft>
                          <a:spcPts val="0"/>
                        </a:spcAft>
                      </a:pPr>
                      <a:r>
                        <a:rPr lang="en-US" sz="800" spc="-5" dirty="0">
                          <a:effectLst/>
                          <a:latin typeface="Calibri" panose="020F0502020204030204" pitchFamily="34" charset="0"/>
                          <a:ea typeface="Calibri" panose="020F0502020204030204" pitchFamily="34" charset="0"/>
                          <a:cs typeface="Calibri" panose="020F0502020204030204" pitchFamily="34" charset="0"/>
                        </a:rPr>
                        <a:t>4946,8</a:t>
                      </a:r>
                      <a:endParaRPr lang="tr-TR" sz="13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extLst>
                  <a:ext uri="{0D108BD9-81ED-4DB2-BD59-A6C34878D82A}">
                    <a16:rowId xmlns:a16="http://schemas.microsoft.com/office/drawing/2014/main" val="3957940883"/>
                  </a:ext>
                </a:extLst>
              </a:tr>
            </a:tbl>
          </a:graphicData>
        </a:graphic>
      </p:graphicFrame>
      <p:graphicFrame>
        <p:nvGraphicFramePr>
          <p:cNvPr id="5" name="Tablo 4"/>
          <p:cNvGraphicFramePr>
            <a:graphicFrameLocks noGrp="1"/>
          </p:cNvGraphicFramePr>
          <p:nvPr>
            <p:extLst>
              <p:ext uri="{D42A27DB-BD31-4B8C-83A1-F6EECF244321}">
                <p14:modId xmlns:p14="http://schemas.microsoft.com/office/powerpoint/2010/main" val="1456064191"/>
              </p:ext>
            </p:extLst>
          </p:nvPr>
        </p:nvGraphicFramePr>
        <p:xfrm>
          <a:off x="1105594" y="5153890"/>
          <a:ext cx="7365073" cy="980905"/>
        </p:xfrm>
        <a:graphic>
          <a:graphicData uri="http://schemas.openxmlformats.org/drawingml/2006/table">
            <a:tbl>
              <a:tblPr firstRow="1" firstCol="1" bandRow="1"/>
              <a:tblGrid>
                <a:gridCol w="514580">
                  <a:extLst>
                    <a:ext uri="{9D8B030D-6E8A-4147-A177-3AD203B41FA5}">
                      <a16:colId xmlns:a16="http://schemas.microsoft.com/office/drawing/2014/main" val="588406290"/>
                    </a:ext>
                  </a:extLst>
                </a:gridCol>
                <a:gridCol w="1280783">
                  <a:extLst>
                    <a:ext uri="{9D8B030D-6E8A-4147-A177-3AD203B41FA5}">
                      <a16:colId xmlns:a16="http://schemas.microsoft.com/office/drawing/2014/main" val="1038413834"/>
                    </a:ext>
                  </a:extLst>
                </a:gridCol>
                <a:gridCol w="1607215">
                  <a:extLst>
                    <a:ext uri="{9D8B030D-6E8A-4147-A177-3AD203B41FA5}">
                      <a16:colId xmlns:a16="http://schemas.microsoft.com/office/drawing/2014/main" val="1057203390"/>
                    </a:ext>
                  </a:extLst>
                </a:gridCol>
                <a:gridCol w="963420">
                  <a:extLst>
                    <a:ext uri="{9D8B030D-6E8A-4147-A177-3AD203B41FA5}">
                      <a16:colId xmlns:a16="http://schemas.microsoft.com/office/drawing/2014/main" val="1033473816"/>
                    </a:ext>
                  </a:extLst>
                </a:gridCol>
                <a:gridCol w="964177">
                  <a:extLst>
                    <a:ext uri="{9D8B030D-6E8A-4147-A177-3AD203B41FA5}">
                      <a16:colId xmlns:a16="http://schemas.microsoft.com/office/drawing/2014/main" val="203097285"/>
                    </a:ext>
                  </a:extLst>
                </a:gridCol>
                <a:gridCol w="964177">
                  <a:extLst>
                    <a:ext uri="{9D8B030D-6E8A-4147-A177-3AD203B41FA5}">
                      <a16:colId xmlns:a16="http://schemas.microsoft.com/office/drawing/2014/main" val="234422974"/>
                    </a:ext>
                  </a:extLst>
                </a:gridCol>
                <a:gridCol w="1070721">
                  <a:extLst>
                    <a:ext uri="{9D8B030D-6E8A-4147-A177-3AD203B41FA5}">
                      <a16:colId xmlns:a16="http://schemas.microsoft.com/office/drawing/2014/main" val="3148726383"/>
                    </a:ext>
                  </a:extLst>
                </a:gridCol>
              </a:tblGrid>
              <a:tr h="399627">
                <a:tc>
                  <a:txBody>
                    <a:bodyPr/>
                    <a:lstStyle/>
                    <a:p>
                      <a:pPr algn="ctr">
                        <a:lnSpc>
                          <a:spcPct val="115000"/>
                        </a:lnSpc>
                        <a:spcAft>
                          <a:spcPts val="0"/>
                        </a:spcAft>
                      </a:pPr>
                      <a:r>
                        <a:rPr lang="tr-TR" sz="800" b="1" spc="-5" dirty="0" smtClean="0">
                          <a:solidFill>
                            <a:srgbClr val="FFFFFF"/>
                          </a:solidFill>
                          <a:effectLst/>
                          <a:latin typeface="Calibri" panose="020F0502020204030204" pitchFamily="34" charset="0"/>
                          <a:ea typeface="Calibri" panose="020F0502020204030204" pitchFamily="34" charset="0"/>
                          <a:cs typeface="Calibri" panose="020F0502020204030204" pitchFamily="34" charset="0"/>
                        </a:rPr>
                        <a:t>YIL</a:t>
                      </a:r>
                      <a:endParaRPr lang="tr-TR" sz="13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70AD47"/>
                      </a:solidFill>
                      <a:prstDash val="solid"/>
                      <a:round/>
                      <a:headEnd type="none" w="med" len="med"/>
                      <a:tailEnd type="none" w="med" len="med"/>
                    </a:lnL>
                    <a:lnR>
                      <a:noFill/>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70AD47"/>
                    </a:solidFill>
                  </a:tcPr>
                </a:tc>
                <a:tc>
                  <a:txBody>
                    <a:bodyPr/>
                    <a:lstStyle/>
                    <a:p>
                      <a:pPr algn="ctr">
                        <a:lnSpc>
                          <a:spcPct val="115000"/>
                        </a:lnSpc>
                        <a:spcAft>
                          <a:spcPts val="0"/>
                        </a:spcAft>
                      </a:pPr>
                      <a:r>
                        <a:rPr lang="en-US" sz="800" b="1" spc="-5" dirty="0" err="1">
                          <a:solidFill>
                            <a:srgbClr val="FFFFFF"/>
                          </a:solidFill>
                          <a:effectLst/>
                          <a:latin typeface="Calibri" panose="020F0502020204030204" pitchFamily="34" charset="0"/>
                          <a:ea typeface="Calibri" panose="020F0502020204030204" pitchFamily="34" charset="0"/>
                          <a:cs typeface="Calibri" panose="020F0502020204030204" pitchFamily="34" charset="0"/>
                        </a:rPr>
                        <a:t>Tesis</a:t>
                      </a:r>
                      <a:r>
                        <a:rPr lang="en-US" sz="800" b="1" spc="-5"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sz="800" b="1" spc="-5" dirty="0" err="1">
                          <a:solidFill>
                            <a:srgbClr val="FFFFFF"/>
                          </a:solidFill>
                          <a:effectLst/>
                          <a:latin typeface="Calibri" panose="020F0502020204030204" pitchFamily="34" charset="0"/>
                          <a:ea typeface="Calibri" panose="020F0502020204030204" pitchFamily="34" charset="0"/>
                          <a:cs typeface="Calibri" panose="020F0502020204030204" pitchFamily="34" charset="0"/>
                        </a:rPr>
                        <a:t>Adı</a:t>
                      </a:r>
                      <a:endParaRPr lang="tr-TR" sz="13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70AD47"/>
                    </a:solidFill>
                  </a:tcPr>
                </a:tc>
                <a:tc>
                  <a:txBody>
                    <a:bodyPr/>
                    <a:lstStyle/>
                    <a:p>
                      <a:pPr algn="ctr">
                        <a:lnSpc>
                          <a:spcPct val="115000"/>
                        </a:lnSpc>
                        <a:spcAft>
                          <a:spcPts val="0"/>
                        </a:spcAft>
                      </a:pPr>
                      <a:r>
                        <a:rPr lang="en-US" sz="800" b="1" spc="-5">
                          <a:solidFill>
                            <a:srgbClr val="FFFFFF"/>
                          </a:solidFill>
                          <a:effectLst/>
                          <a:latin typeface="Calibri" panose="020F0502020204030204" pitchFamily="34" charset="0"/>
                          <a:ea typeface="Calibri" panose="020F0502020204030204" pitchFamily="34" charset="0"/>
                          <a:cs typeface="Calibri" panose="020F0502020204030204" pitchFamily="34" charset="0"/>
                        </a:rPr>
                        <a:t>Alt Tesis Adı</a:t>
                      </a:r>
                      <a:endParaRPr lang="tr-TR"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70AD47"/>
                    </a:solidFill>
                  </a:tcPr>
                </a:tc>
                <a:tc>
                  <a:txBody>
                    <a:bodyPr/>
                    <a:lstStyle/>
                    <a:p>
                      <a:pPr algn="ctr">
                        <a:lnSpc>
                          <a:spcPct val="115000"/>
                        </a:lnSpc>
                        <a:spcAft>
                          <a:spcPts val="0"/>
                        </a:spcAft>
                      </a:pPr>
                      <a:r>
                        <a:rPr lang="en-US" sz="800" b="1" spc="-5"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t CO</a:t>
                      </a:r>
                      <a:r>
                        <a:rPr lang="en-US" sz="800" b="1" spc="-5" baseline="-250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2</a:t>
                      </a:r>
                      <a:endParaRPr lang="tr-TR" sz="13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70AD47"/>
                    </a:solidFill>
                  </a:tcPr>
                </a:tc>
                <a:tc>
                  <a:txBody>
                    <a:bodyPr/>
                    <a:lstStyle/>
                    <a:p>
                      <a:pPr algn="ctr">
                        <a:lnSpc>
                          <a:spcPct val="115000"/>
                        </a:lnSpc>
                        <a:spcAft>
                          <a:spcPts val="0"/>
                        </a:spcAft>
                      </a:pPr>
                      <a:r>
                        <a:rPr lang="en-US" sz="800" b="1" spc="-5">
                          <a:solidFill>
                            <a:srgbClr val="FFFFFF"/>
                          </a:solidFill>
                          <a:effectLst/>
                          <a:latin typeface="Calibri" panose="020F0502020204030204" pitchFamily="34" charset="0"/>
                          <a:ea typeface="Calibri" panose="020F0502020204030204" pitchFamily="34" charset="0"/>
                          <a:cs typeface="Calibri" panose="020F0502020204030204" pitchFamily="34" charset="0"/>
                        </a:rPr>
                        <a:t>t CH</a:t>
                      </a:r>
                      <a:r>
                        <a:rPr lang="en-US" sz="800" b="1" spc="-5" baseline="-25000">
                          <a:solidFill>
                            <a:srgbClr val="FFFFFF"/>
                          </a:solidFill>
                          <a:effectLst/>
                          <a:latin typeface="Calibri" panose="020F0502020204030204" pitchFamily="34" charset="0"/>
                          <a:ea typeface="Calibri" panose="020F0502020204030204" pitchFamily="34" charset="0"/>
                          <a:cs typeface="Calibri" panose="020F0502020204030204" pitchFamily="34" charset="0"/>
                        </a:rPr>
                        <a:t>4</a:t>
                      </a:r>
                      <a:endParaRPr lang="tr-TR"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70AD47"/>
                    </a:solidFill>
                  </a:tcPr>
                </a:tc>
                <a:tc>
                  <a:txBody>
                    <a:bodyPr/>
                    <a:lstStyle/>
                    <a:p>
                      <a:pPr algn="ctr">
                        <a:lnSpc>
                          <a:spcPct val="115000"/>
                        </a:lnSpc>
                        <a:spcAft>
                          <a:spcPts val="0"/>
                        </a:spcAft>
                      </a:pPr>
                      <a:r>
                        <a:rPr lang="en-US" sz="800" b="1" spc="-5">
                          <a:solidFill>
                            <a:srgbClr val="FFFFFF"/>
                          </a:solidFill>
                          <a:effectLst/>
                          <a:latin typeface="Calibri" panose="020F0502020204030204" pitchFamily="34" charset="0"/>
                          <a:ea typeface="Calibri" panose="020F0502020204030204" pitchFamily="34" charset="0"/>
                          <a:cs typeface="Calibri" panose="020F0502020204030204" pitchFamily="34" charset="0"/>
                        </a:rPr>
                        <a:t>t N</a:t>
                      </a:r>
                      <a:r>
                        <a:rPr lang="en-US" sz="800" b="1" spc="-5" baseline="-25000">
                          <a:solidFill>
                            <a:srgbClr val="FFFFFF"/>
                          </a:solidFill>
                          <a:effectLst/>
                          <a:latin typeface="Calibri" panose="020F0502020204030204" pitchFamily="34" charset="0"/>
                          <a:ea typeface="Calibri" panose="020F0502020204030204" pitchFamily="34" charset="0"/>
                          <a:cs typeface="Calibri" panose="020F0502020204030204" pitchFamily="34" charset="0"/>
                        </a:rPr>
                        <a:t>2</a:t>
                      </a:r>
                      <a:r>
                        <a:rPr lang="en-US" sz="800" b="1" spc="-5">
                          <a:solidFill>
                            <a:srgbClr val="FFFFFF"/>
                          </a:solidFill>
                          <a:effectLst/>
                          <a:latin typeface="Calibri" panose="020F0502020204030204" pitchFamily="34" charset="0"/>
                          <a:ea typeface="Calibri" panose="020F0502020204030204" pitchFamily="34" charset="0"/>
                          <a:cs typeface="Calibri" panose="020F0502020204030204" pitchFamily="34" charset="0"/>
                        </a:rPr>
                        <a:t>O</a:t>
                      </a:r>
                      <a:endParaRPr lang="tr-TR"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70AD47"/>
                    </a:solidFill>
                  </a:tcPr>
                </a:tc>
                <a:tc>
                  <a:txBody>
                    <a:bodyPr/>
                    <a:lstStyle/>
                    <a:p>
                      <a:pPr algn="ctr">
                        <a:lnSpc>
                          <a:spcPct val="115000"/>
                        </a:lnSpc>
                        <a:spcAft>
                          <a:spcPts val="0"/>
                        </a:spcAft>
                      </a:pPr>
                      <a:r>
                        <a:rPr lang="en-US" sz="800" b="1" spc="-5">
                          <a:solidFill>
                            <a:srgbClr val="FFFFFF"/>
                          </a:solidFill>
                          <a:effectLst/>
                          <a:latin typeface="Calibri" panose="020F0502020204030204" pitchFamily="34" charset="0"/>
                          <a:ea typeface="Calibri" panose="020F0502020204030204" pitchFamily="34" charset="0"/>
                          <a:cs typeface="Calibri" panose="020F0502020204030204" pitchFamily="34" charset="0"/>
                        </a:rPr>
                        <a:t>t CO</a:t>
                      </a:r>
                      <a:r>
                        <a:rPr lang="en-US" sz="800" b="1" spc="-5" baseline="-25000">
                          <a:solidFill>
                            <a:srgbClr val="FFFFFF"/>
                          </a:solidFill>
                          <a:effectLst/>
                          <a:latin typeface="Calibri" panose="020F0502020204030204" pitchFamily="34" charset="0"/>
                          <a:ea typeface="Calibri" panose="020F0502020204030204" pitchFamily="34" charset="0"/>
                          <a:cs typeface="Calibri" panose="020F0502020204030204" pitchFamily="34" charset="0"/>
                        </a:rPr>
                        <a:t>2e</a:t>
                      </a:r>
                      <a:endParaRPr lang="tr-TR"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70AD47"/>
                    </a:solidFill>
                  </a:tcPr>
                </a:tc>
                <a:extLst>
                  <a:ext uri="{0D108BD9-81ED-4DB2-BD59-A6C34878D82A}">
                    <a16:rowId xmlns:a16="http://schemas.microsoft.com/office/drawing/2014/main" val="2748680341"/>
                  </a:ext>
                </a:extLst>
              </a:tr>
              <a:tr h="290639">
                <a:tc>
                  <a:txBody>
                    <a:bodyPr/>
                    <a:lstStyle/>
                    <a:p>
                      <a:pPr algn="ctr">
                        <a:lnSpc>
                          <a:spcPct val="115000"/>
                        </a:lnSpc>
                        <a:spcAft>
                          <a:spcPts val="0"/>
                        </a:spcAft>
                      </a:pPr>
                      <a:r>
                        <a:rPr lang="tr-TR" sz="800" spc="-5" dirty="0" smtClean="0">
                          <a:effectLst/>
                          <a:latin typeface="Calibri" panose="020F0502020204030204" pitchFamily="34" charset="0"/>
                          <a:ea typeface="Calibri" panose="020F0502020204030204" pitchFamily="34" charset="0"/>
                          <a:cs typeface="Calibri" panose="020F0502020204030204" pitchFamily="34" charset="0"/>
                        </a:rPr>
                        <a:t>2023 yılı</a:t>
                      </a:r>
                      <a:endParaRPr lang="tr-TR" sz="13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a:lnSpc>
                          <a:spcPct val="115000"/>
                        </a:lnSpc>
                        <a:spcAft>
                          <a:spcPts val="0"/>
                        </a:spcAft>
                      </a:pPr>
                      <a:r>
                        <a:rPr lang="en-US" sz="800" spc="-5" dirty="0">
                          <a:effectLst/>
                          <a:latin typeface="Calibri" panose="020F0502020204030204" pitchFamily="34" charset="0"/>
                          <a:ea typeface="Calibri" panose="020F0502020204030204" pitchFamily="34" charset="0"/>
                          <a:cs typeface="Calibri" panose="020F0502020204030204" pitchFamily="34" charset="0"/>
                        </a:rPr>
                        <a:t>VILLA SUN FLOWER </a:t>
                      </a:r>
                      <a:endParaRPr lang="tr-TR" sz="13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a:lnSpc>
                          <a:spcPct val="115000"/>
                        </a:lnSpc>
                        <a:spcAft>
                          <a:spcPts val="0"/>
                        </a:spcAft>
                      </a:pPr>
                      <a:r>
                        <a:rPr lang="en-US" sz="800" spc="-5">
                          <a:effectLst/>
                          <a:latin typeface="Calibri" panose="020F0502020204030204" pitchFamily="34" charset="0"/>
                          <a:ea typeface="Calibri" panose="020F0502020204030204" pitchFamily="34" charset="0"/>
                          <a:cs typeface="Calibri" panose="020F0502020204030204" pitchFamily="34" charset="0"/>
                        </a:rPr>
                        <a:t>VILLA SUN FLOWER </a:t>
                      </a:r>
                      <a:endParaRPr lang="tr-TR"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a:lnSpc>
                          <a:spcPct val="115000"/>
                        </a:lnSpc>
                        <a:spcAft>
                          <a:spcPts val="0"/>
                        </a:spcAft>
                      </a:pPr>
                      <a:r>
                        <a:rPr lang="en-US" sz="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20287,596</a:t>
                      </a:r>
                      <a:endParaRPr lang="tr-TR" sz="13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a:lnSpc>
                          <a:spcPct val="115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0,06</a:t>
                      </a:r>
                      <a:endParaRPr lang="tr-TR"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a:lnSpc>
                          <a:spcPct val="115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0,24</a:t>
                      </a:r>
                      <a:endParaRPr lang="tr-TR"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a:lnSpc>
                          <a:spcPct val="115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20287,896</a:t>
                      </a:r>
                      <a:endParaRPr lang="tr-TR"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extLst>
                  <a:ext uri="{0D108BD9-81ED-4DB2-BD59-A6C34878D82A}">
                    <a16:rowId xmlns:a16="http://schemas.microsoft.com/office/drawing/2014/main" val="1888306559"/>
                  </a:ext>
                </a:extLst>
              </a:tr>
              <a:tr h="290639">
                <a:tc>
                  <a:txBody>
                    <a:bodyPr/>
                    <a:lstStyle/>
                    <a:p>
                      <a:pPr algn="ctr">
                        <a:lnSpc>
                          <a:spcPct val="115000"/>
                        </a:lnSpc>
                        <a:spcAft>
                          <a:spcPts val="0"/>
                        </a:spcAft>
                      </a:pPr>
                      <a:r>
                        <a:rPr lang="en-US" sz="800" b="1" spc="-5">
                          <a:effectLst/>
                          <a:latin typeface="Calibri" panose="020F0502020204030204" pitchFamily="34" charset="0"/>
                          <a:ea typeface="Calibri" panose="020F0502020204030204" pitchFamily="34" charset="0"/>
                          <a:cs typeface="Calibri" panose="020F0502020204030204" pitchFamily="34" charset="0"/>
                        </a:rPr>
                        <a:t> </a:t>
                      </a:r>
                      <a:endParaRPr lang="tr-TR"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pPr algn="ctr">
                        <a:lnSpc>
                          <a:spcPct val="115000"/>
                        </a:lnSpc>
                        <a:spcAft>
                          <a:spcPts val="0"/>
                        </a:spcAft>
                      </a:pPr>
                      <a:r>
                        <a:rPr lang="en-US" sz="800" spc="-5" dirty="0">
                          <a:effectLst/>
                          <a:latin typeface="Calibri" panose="020F0502020204030204" pitchFamily="34" charset="0"/>
                          <a:ea typeface="Calibri" panose="020F0502020204030204" pitchFamily="34" charset="0"/>
                          <a:cs typeface="Calibri" panose="020F0502020204030204" pitchFamily="34" charset="0"/>
                        </a:rPr>
                        <a:t> </a:t>
                      </a:r>
                      <a:endParaRPr lang="tr-TR" sz="13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pPr algn="ctr">
                        <a:lnSpc>
                          <a:spcPct val="115000"/>
                        </a:lnSpc>
                        <a:spcAft>
                          <a:spcPts val="0"/>
                        </a:spcAft>
                      </a:pPr>
                      <a:r>
                        <a:rPr lang="en-US" sz="800" spc="-5" dirty="0" err="1">
                          <a:effectLst/>
                          <a:latin typeface="Calibri" panose="020F0502020204030204" pitchFamily="34" charset="0"/>
                          <a:ea typeface="Calibri" panose="020F0502020204030204" pitchFamily="34" charset="0"/>
                          <a:cs typeface="Calibri" panose="020F0502020204030204" pitchFamily="34" charset="0"/>
                        </a:rPr>
                        <a:t>Toplam</a:t>
                      </a:r>
                      <a:endParaRPr lang="tr-TR" sz="13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pPr algn="ctr">
                        <a:lnSpc>
                          <a:spcPct val="115000"/>
                        </a:lnSpc>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20338,236</a:t>
                      </a:r>
                      <a:endParaRPr lang="tr-TR"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pPr algn="ctr">
                        <a:lnSpc>
                          <a:spcPct val="115000"/>
                        </a:lnSpc>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0,05</a:t>
                      </a:r>
                      <a:endParaRPr lang="tr-TR"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pPr algn="ctr">
                        <a:lnSpc>
                          <a:spcPct val="115000"/>
                        </a:lnSpc>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0,24</a:t>
                      </a:r>
                      <a:endParaRPr lang="tr-TR" sz="13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pPr algn="ctr">
                        <a:lnSpc>
                          <a:spcPct val="115000"/>
                        </a:lnSpc>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20338,536</a:t>
                      </a:r>
                      <a:endParaRPr lang="tr-TR" sz="13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extLst>
                  <a:ext uri="{0D108BD9-81ED-4DB2-BD59-A6C34878D82A}">
                    <a16:rowId xmlns:a16="http://schemas.microsoft.com/office/drawing/2014/main" val="1413653449"/>
                  </a:ext>
                </a:extLst>
              </a:tr>
            </a:tbl>
          </a:graphicData>
        </a:graphic>
      </p:graphicFrame>
    </p:spTree>
    <p:extLst>
      <p:ext uri="{BB962C8B-B14F-4D97-AF65-F5344CB8AC3E}">
        <p14:creationId xmlns:p14="http://schemas.microsoft.com/office/powerpoint/2010/main" val="20682560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609600"/>
            <a:ext cx="8596668" cy="753687"/>
          </a:xfrm>
        </p:spPr>
        <p:txBody>
          <a:bodyPr/>
          <a:lstStyle/>
          <a:p>
            <a:r>
              <a:rPr lang="tr-TR" dirty="0"/>
              <a:t>KARBON SALINIMI</a:t>
            </a:r>
          </a:p>
        </p:txBody>
      </p:sp>
      <p:sp>
        <p:nvSpPr>
          <p:cNvPr id="3" name="İçerik Yer Tutucusu 2"/>
          <p:cNvSpPr>
            <a:spLocks noGrp="1"/>
          </p:cNvSpPr>
          <p:nvPr>
            <p:ph idx="1"/>
          </p:nvPr>
        </p:nvSpPr>
        <p:spPr>
          <a:xfrm>
            <a:off x="677334" y="1596045"/>
            <a:ext cx="8596668" cy="4445318"/>
          </a:xfrm>
        </p:spPr>
        <p:txBody>
          <a:bodyPr/>
          <a:lstStyle/>
          <a:p>
            <a:pPr marL="0" lvl="0" indent="0">
              <a:buClr>
                <a:srgbClr val="90C226"/>
              </a:buClr>
              <a:buNone/>
            </a:pPr>
            <a:r>
              <a:rPr lang="tr-TR" sz="1500" dirty="0">
                <a:solidFill>
                  <a:srgbClr val="90C226"/>
                </a:solidFill>
              </a:rPr>
              <a:t>Hedeflerimiz ;</a:t>
            </a:r>
          </a:p>
          <a:p>
            <a:pPr lvl="0">
              <a:buClr>
                <a:srgbClr val="90C226"/>
              </a:buClr>
              <a:buFont typeface="Wingdings" panose="05000000000000000000" pitchFamily="2" charset="2"/>
              <a:buChar char="Ø"/>
            </a:pPr>
            <a:r>
              <a:rPr lang="tr-TR" sz="1500" dirty="0">
                <a:solidFill>
                  <a:srgbClr val="EBEBEB">
                    <a:lumMod val="75000"/>
                  </a:srgbClr>
                </a:solidFill>
              </a:rPr>
              <a:t>Sera gazı oluşturan faaliyetlerimizi belirleyerek ne kadar salınım yaptığımızı ölçerek, planlarımızı yapacağız. </a:t>
            </a:r>
          </a:p>
          <a:p>
            <a:pPr lvl="0">
              <a:buClr>
                <a:srgbClr val="90C226"/>
              </a:buClr>
              <a:buFont typeface="Wingdings" panose="05000000000000000000" pitchFamily="2" charset="2"/>
              <a:buChar char="Ø"/>
            </a:pPr>
            <a:r>
              <a:rPr lang="tr-TR" sz="1500" dirty="0">
                <a:solidFill>
                  <a:srgbClr val="EBEBEB">
                    <a:lumMod val="75000"/>
                  </a:srgbClr>
                </a:solidFill>
              </a:rPr>
              <a:t>Yaşamımızı </a:t>
            </a:r>
            <a:r>
              <a:rPr lang="tr-TR" sz="1500" dirty="0" err="1">
                <a:solidFill>
                  <a:srgbClr val="EBEBEB">
                    <a:lumMod val="75000"/>
                  </a:srgbClr>
                </a:solidFill>
              </a:rPr>
              <a:t>karbonsuzlaştıracağız</a:t>
            </a:r>
            <a:r>
              <a:rPr lang="tr-TR" sz="1500" dirty="0">
                <a:solidFill>
                  <a:srgbClr val="EBEBEB">
                    <a:lumMod val="75000"/>
                  </a:srgbClr>
                </a:solidFill>
              </a:rPr>
              <a:t>. Düşük karbonlu yani iklim dostu yöntemlerle üretilen ürünleri tercih edecek, enerjiyi verimli kullanacağız.</a:t>
            </a:r>
          </a:p>
          <a:p>
            <a:pPr lvl="0">
              <a:buClr>
                <a:srgbClr val="90C226"/>
              </a:buClr>
              <a:buFont typeface="Wingdings" panose="05000000000000000000" pitchFamily="2" charset="2"/>
              <a:buChar char="Ø"/>
            </a:pPr>
            <a:r>
              <a:rPr lang="tr-TR" sz="1500" dirty="0">
                <a:solidFill>
                  <a:srgbClr val="EBEBEB">
                    <a:lumMod val="75000"/>
                  </a:srgbClr>
                </a:solidFill>
              </a:rPr>
              <a:t>Ulaşım şekillerimizde toplu taşıma sistemlerini daha fazla tercih edecek, araç güzergah ve taşıma planları yapacak, yakıtı verimli kullanan araçlar tercih edeceğiz.</a:t>
            </a:r>
          </a:p>
          <a:p>
            <a:pPr lvl="0">
              <a:buClr>
                <a:srgbClr val="90C226"/>
              </a:buClr>
              <a:buFont typeface="Wingdings" panose="05000000000000000000" pitchFamily="2" charset="2"/>
              <a:buChar char="Ø"/>
            </a:pPr>
            <a:r>
              <a:rPr lang="tr-TR" sz="1500" dirty="0">
                <a:solidFill>
                  <a:srgbClr val="EBEBEB">
                    <a:lumMod val="75000"/>
                  </a:srgbClr>
                </a:solidFill>
              </a:rPr>
              <a:t>Tüketimlerimizi azaltacak önlemler alarak, geri dönüşüme daha fazla destek vereceğiz. Geri dönüşüme destek veren tedarikçileri tercih edeceğiz.</a:t>
            </a:r>
          </a:p>
          <a:p>
            <a:pPr lvl="0">
              <a:buClr>
                <a:srgbClr val="90C226"/>
              </a:buClr>
              <a:buFont typeface="Wingdings" panose="05000000000000000000" pitchFamily="2" charset="2"/>
              <a:buChar char="Ø"/>
            </a:pPr>
            <a:r>
              <a:rPr lang="tr-TR" sz="1500" dirty="0">
                <a:solidFill>
                  <a:srgbClr val="EBEBEB">
                    <a:lumMod val="75000"/>
                  </a:srgbClr>
                </a:solidFill>
              </a:rPr>
              <a:t>Daha az enerji ile daha çok şey yapmak için önlemler alacağız. Bir ürünü satın alırken enerji verimliliği sınıfına da dikkat edeceğiz.</a:t>
            </a:r>
          </a:p>
          <a:p>
            <a:pPr lvl="0">
              <a:buClr>
                <a:srgbClr val="90C226"/>
              </a:buClr>
              <a:buFont typeface="Wingdings" panose="05000000000000000000" pitchFamily="2" charset="2"/>
              <a:buChar char="Ø"/>
            </a:pPr>
            <a:r>
              <a:rPr lang="tr-TR" sz="1500" dirty="0">
                <a:solidFill>
                  <a:srgbClr val="EBEBEB">
                    <a:lumMod val="75000"/>
                  </a:srgbClr>
                </a:solidFill>
              </a:rPr>
              <a:t>Daha yeşil seçimler yapacağız. Karbonumuzu telafi ederek enerji verimliliğine daha fazla katkı sağlayacağız. Başta ağaç dikimi olmak üzere çeşitli </a:t>
            </a:r>
            <a:r>
              <a:rPr lang="tr-TR" sz="1500" dirty="0" err="1">
                <a:solidFill>
                  <a:srgbClr val="EBEBEB">
                    <a:lumMod val="75000"/>
                  </a:srgbClr>
                </a:solidFill>
              </a:rPr>
              <a:t>faaliyetlerile</a:t>
            </a:r>
            <a:r>
              <a:rPr lang="tr-TR" sz="1500" dirty="0">
                <a:solidFill>
                  <a:srgbClr val="EBEBEB">
                    <a:lumMod val="75000"/>
                  </a:srgbClr>
                </a:solidFill>
              </a:rPr>
              <a:t> karbon ayak izimizi silmeyi hedefliyoruz.</a:t>
            </a:r>
          </a:p>
          <a:p>
            <a:pPr marL="0" indent="0">
              <a:buNone/>
            </a:pPr>
            <a:endParaRPr lang="tr-TR" dirty="0"/>
          </a:p>
        </p:txBody>
      </p:sp>
    </p:spTree>
    <p:extLst>
      <p:ext uri="{BB962C8B-B14F-4D97-AF65-F5344CB8AC3E}">
        <p14:creationId xmlns:p14="http://schemas.microsoft.com/office/powerpoint/2010/main" val="15032302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05594" y="0"/>
            <a:ext cx="9235440" cy="1122220"/>
          </a:xfrm>
        </p:spPr>
        <p:txBody>
          <a:bodyPr/>
          <a:lstStyle/>
          <a:p>
            <a:r>
              <a:rPr lang="tr-TR" dirty="0" smtClean="0"/>
              <a:t>GERİ DÖNÜŞÜM PROJELERİMİZ </a:t>
            </a:r>
            <a:endParaRPr lang="tr-TR"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7811" y="723212"/>
            <a:ext cx="4250806" cy="789704"/>
          </a:xfrm>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5360" y="3282833"/>
            <a:ext cx="1166033" cy="1089661"/>
          </a:xfrm>
          <a:prstGeom prst="rect">
            <a:avLst/>
          </a:prstGeom>
        </p:spPr>
      </p:pic>
      <p:sp>
        <p:nvSpPr>
          <p:cNvPr id="7" name="Dikdörtgen 6"/>
          <p:cNvSpPr/>
          <p:nvPr/>
        </p:nvSpPr>
        <p:spPr>
          <a:xfrm>
            <a:off x="490451" y="1845432"/>
            <a:ext cx="7938654" cy="4801314"/>
          </a:xfrm>
          <a:prstGeom prst="rect">
            <a:avLst/>
          </a:prstGeom>
        </p:spPr>
        <p:txBody>
          <a:bodyPr wrap="square">
            <a:spAutoFit/>
          </a:bodyPr>
          <a:lstStyle/>
          <a:p>
            <a:r>
              <a:rPr lang="tr-TR" dirty="0">
                <a:solidFill>
                  <a:schemeClr val="accent1"/>
                </a:solidFill>
              </a:rPr>
              <a:t>YUMURTA KABUKLARININ GERİ DÖNÜŞÜMÜ İŞLEYİŞ FORMU</a:t>
            </a:r>
          </a:p>
          <a:p>
            <a:r>
              <a:rPr lang="tr-TR" dirty="0"/>
              <a:t> </a:t>
            </a:r>
          </a:p>
          <a:p>
            <a:r>
              <a:rPr lang="tr-TR" sz="1400" dirty="0">
                <a:solidFill>
                  <a:schemeClr val="bg2">
                    <a:lumMod val="75000"/>
                  </a:schemeClr>
                </a:solidFill>
              </a:rPr>
              <a:t>Yumurta kabuğu zengin bir vitamin ve mineral deposudur. Yumurta kabuğu bir çöp değildir ve farklı amaçlar için kullanılabilir. Bunun bilincinde olan tesisimiz zengin bir vitamin ve mineral deposu olan yumurta kabuklarını toprakta gübre olarak kullanmaktadır. Kalsiyum ve diğer mineraller bakımından zengin olan yumurta kabukları bahçemizin kuvvetlenmesine yardımcı olmaktadır.</a:t>
            </a:r>
          </a:p>
          <a:p>
            <a:r>
              <a:rPr lang="tr-TR" sz="1400" dirty="0">
                <a:solidFill>
                  <a:schemeClr val="bg2">
                    <a:lumMod val="75000"/>
                  </a:schemeClr>
                </a:solidFill>
              </a:rPr>
              <a:t> </a:t>
            </a:r>
          </a:p>
          <a:p>
            <a:r>
              <a:rPr lang="tr-TR" sz="1400" dirty="0">
                <a:solidFill>
                  <a:schemeClr val="bg2">
                    <a:lumMod val="75000"/>
                  </a:schemeClr>
                </a:solidFill>
              </a:rPr>
              <a:t>Yumurta kabuklarının kullanımı;</a:t>
            </a:r>
          </a:p>
          <a:p>
            <a:r>
              <a:rPr lang="tr-TR" sz="1400" dirty="0">
                <a:solidFill>
                  <a:schemeClr val="bg2">
                    <a:lumMod val="75000"/>
                  </a:schemeClr>
                </a:solidFill>
              </a:rPr>
              <a:t>1.  Gün içinde kullanılan yumurtaların kabukları çöpe atılmak yerine bir konteyner içerisinde biriktirilmektedir.</a:t>
            </a:r>
          </a:p>
          <a:p>
            <a:r>
              <a:rPr lang="tr-TR" sz="1400" dirty="0">
                <a:solidFill>
                  <a:schemeClr val="bg2">
                    <a:lumMod val="75000"/>
                  </a:schemeClr>
                </a:solidFill>
              </a:rPr>
              <a:t>2. Günlük kullanılan yumurta kabukları gün sonunda </a:t>
            </a:r>
            <a:r>
              <a:rPr lang="tr-TR" sz="1400" dirty="0" smtClean="0">
                <a:solidFill>
                  <a:schemeClr val="bg2">
                    <a:lumMod val="75000"/>
                  </a:schemeClr>
                </a:solidFill>
              </a:rPr>
              <a:t>peyzaj firması sorumlusuna teslim </a:t>
            </a:r>
            <a:r>
              <a:rPr lang="tr-TR" sz="1400" dirty="0">
                <a:solidFill>
                  <a:schemeClr val="bg2">
                    <a:lumMod val="75000"/>
                  </a:schemeClr>
                </a:solidFill>
              </a:rPr>
              <a:t>edilmektedir.</a:t>
            </a:r>
          </a:p>
          <a:p>
            <a:r>
              <a:rPr lang="tr-TR" sz="1400" dirty="0">
                <a:solidFill>
                  <a:schemeClr val="bg2">
                    <a:lumMod val="75000"/>
                  </a:schemeClr>
                </a:solidFill>
              </a:rPr>
              <a:t>3. </a:t>
            </a:r>
            <a:r>
              <a:rPr lang="tr-TR" sz="1400" dirty="0" err="1" smtClean="0">
                <a:solidFill>
                  <a:schemeClr val="bg2">
                    <a:lumMod val="75000"/>
                  </a:schemeClr>
                </a:solidFill>
              </a:rPr>
              <a:t>Sorumlu,yumurta</a:t>
            </a:r>
            <a:r>
              <a:rPr lang="tr-TR" sz="1400" dirty="0" smtClean="0">
                <a:solidFill>
                  <a:schemeClr val="bg2">
                    <a:lumMod val="75000"/>
                  </a:schemeClr>
                </a:solidFill>
              </a:rPr>
              <a:t> </a:t>
            </a:r>
            <a:r>
              <a:rPr lang="tr-TR" sz="1400" dirty="0">
                <a:solidFill>
                  <a:schemeClr val="bg2">
                    <a:lumMod val="75000"/>
                  </a:schemeClr>
                </a:solidFill>
              </a:rPr>
              <a:t>kabuklarını ezerek küçük parçalar haline getirir.</a:t>
            </a:r>
          </a:p>
          <a:p>
            <a:r>
              <a:rPr lang="tr-TR" sz="1400" dirty="0">
                <a:solidFill>
                  <a:schemeClr val="bg2">
                    <a:lumMod val="75000"/>
                  </a:schemeClr>
                </a:solidFill>
              </a:rPr>
              <a:t>4. Küçük parçalar haline getirilen yumurta kabuklarını toprak ve gübre ile harmanlayarak ekim yapılacak alanda kullanır.</a:t>
            </a:r>
          </a:p>
          <a:p>
            <a:r>
              <a:rPr lang="tr-TR" sz="1400" dirty="0">
                <a:solidFill>
                  <a:schemeClr val="bg2">
                    <a:lumMod val="75000"/>
                  </a:schemeClr>
                </a:solidFill>
              </a:rPr>
              <a:t> </a:t>
            </a:r>
          </a:p>
          <a:p>
            <a:r>
              <a:rPr lang="tr-TR" sz="1400" dirty="0">
                <a:solidFill>
                  <a:schemeClr val="bg2">
                    <a:lumMod val="75000"/>
                  </a:schemeClr>
                </a:solidFill>
              </a:rPr>
              <a:t>BİLGİ NOTU: Bunun yanı sıra zengin bir içeriğe sahip yumurta kabukları bahçede solucan yaşamasını minimum düzeye indirerek kimyasal kullanımını azaltır ve haşere mücadelesine yardımcı olur.</a:t>
            </a:r>
          </a:p>
          <a:p>
            <a:r>
              <a:rPr lang="tr-TR" sz="1600" dirty="0"/>
              <a:t> </a:t>
            </a:r>
          </a:p>
        </p:txBody>
      </p:sp>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5195" y="950075"/>
            <a:ext cx="1607820" cy="12524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14808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48145" y="0"/>
            <a:ext cx="8525856" cy="1288473"/>
          </a:xfrm>
        </p:spPr>
        <p:txBody>
          <a:bodyPr/>
          <a:lstStyle/>
          <a:p>
            <a:r>
              <a:rPr lang="tr-TR" dirty="0" smtClean="0"/>
              <a:t>  GERİ </a:t>
            </a:r>
            <a:r>
              <a:rPr lang="tr-TR" dirty="0"/>
              <a:t>DÖNÜŞÜM PROJELERİMİZ </a:t>
            </a: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4045" y="714894"/>
            <a:ext cx="4658442" cy="806335"/>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1862" y="3274522"/>
            <a:ext cx="1094263" cy="1031471"/>
          </a:xfrm>
          <a:prstGeom prst="rect">
            <a:avLst/>
          </a:prstGeom>
        </p:spPr>
      </p:pic>
      <p:sp>
        <p:nvSpPr>
          <p:cNvPr id="6" name="Dikdörtgen 5"/>
          <p:cNvSpPr/>
          <p:nvPr/>
        </p:nvSpPr>
        <p:spPr>
          <a:xfrm>
            <a:off x="473825" y="1911928"/>
            <a:ext cx="8869680" cy="4062651"/>
          </a:xfrm>
          <a:prstGeom prst="rect">
            <a:avLst/>
          </a:prstGeom>
        </p:spPr>
        <p:txBody>
          <a:bodyPr wrap="square">
            <a:spAutoFit/>
          </a:bodyPr>
          <a:lstStyle/>
          <a:p>
            <a:r>
              <a:rPr lang="tr-TR" sz="1600" dirty="0">
                <a:solidFill>
                  <a:schemeClr val="accent1"/>
                </a:solidFill>
              </a:rPr>
              <a:t>ÇAY POSASININ GERİ DÖNÜŞÜMÜ  </a:t>
            </a:r>
          </a:p>
          <a:p>
            <a:r>
              <a:rPr lang="tr-TR" sz="1600" dirty="0"/>
              <a:t> </a:t>
            </a:r>
          </a:p>
          <a:p>
            <a:r>
              <a:rPr lang="tr-TR" sz="1600" dirty="0">
                <a:solidFill>
                  <a:schemeClr val="bg2">
                    <a:lumMod val="75000"/>
                  </a:schemeClr>
                </a:solidFill>
              </a:rPr>
              <a:t>Çay demlendikten sonra kalan çay posası, çöpe dökülmek yerine farklı alanlarda kullanılabilir.  </a:t>
            </a:r>
          </a:p>
          <a:p>
            <a:r>
              <a:rPr lang="tr-TR" sz="1600" dirty="0">
                <a:solidFill>
                  <a:schemeClr val="bg2">
                    <a:lumMod val="75000"/>
                  </a:schemeClr>
                </a:solidFill>
              </a:rPr>
              <a:t>Çay posası yüksek miktarda demir içerir. Bitkilerin toprağına karıştırılan çay posası bitkinin su ihtiyacını karşılayabildiği gibi, aynı zamanda doğal gübre görevi de görür. Aynı zamanda bitki toprağının havalanmasını da sağlar. </a:t>
            </a:r>
            <a:endParaRPr lang="tr-TR" sz="1600" dirty="0" smtClean="0">
              <a:solidFill>
                <a:schemeClr val="bg2">
                  <a:lumMod val="75000"/>
                </a:schemeClr>
              </a:solidFill>
            </a:endParaRPr>
          </a:p>
          <a:p>
            <a:endParaRPr lang="tr-TR" sz="1600" dirty="0">
              <a:solidFill>
                <a:schemeClr val="bg2">
                  <a:lumMod val="75000"/>
                </a:schemeClr>
              </a:solidFill>
            </a:endParaRPr>
          </a:p>
          <a:p>
            <a:r>
              <a:rPr lang="tr-TR" sz="1600" dirty="0">
                <a:solidFill>
                  <a:schemeClr val="bg2">
                    <a:lumMod val="75000"/>
                  </a:schemeClr>
                </a:solidFill>
              </a:rPr>
              <a:t>Çay posasının kullanımı;</a:t>
            </a:r>
          </a:p>
          <a:p>
            <a:r>
              <a:rPr lang="tr-TR" sz="1600" dirty="0">
                <a:solidFill>
                  <a:schemeClr val="bg2">
                    <a:lumMod val="75000"/>
                  </a:schemeClr>
                </a:solidFill>
              </a:rPr>
              <a:t>1. Gün içinde demlenen çaylardan kalan posa, çöpe atılmak yerine bir saklama kabında biriktirilmektedir </a:t>
            </a:r>
          </a:p>
          <a:p>
            <a:r>
              <a:rPr lang="tr-TR" sz="1600" dirty="0">
                <a:solidFill>
                  <a:schemeClr val="bg2">
                    <a:lumMod val="75000"/>
                  </a:schemeClr>
                </a:solidFill>
              </a:rPr>
              <a:t>2. Biriktirilen çay posası gün sonunda </a:t>
            </a:r>
            <a:r>
              <a:rPr lang="tr-TR" sz="1600" dirty="0" smtClean="0">
                <a:solidFill>
                  <a:schemeClr val="bg2">
                    <a:lumMod val="75000"/>
                  </a:schemeClr>
                </a:solidFill>
              </a:rPr>
              <a:t>peyzaj firması sorumlusuna teslim </a:t>
            </a:r>
            <a:r>
              <a:rPr lang="tr-TR" sz="1600" dirty="0">
                <a:solidFill>
                  <a:schemeClr val="bg2">
                    <a:lumMod val="75000"/>
                  </a:schemeClr>
                </a:solidFill>
              </a:rPr>
              <a:t>edilmektedir.</a:t>
            </a:r>
          </a:p>
          <a:p>
            <a:r>
              <a:rPr lang="tr-TR" sz="1600" dirty="0">
                <a:solidFill>
                  <a:schemeClr val="bg2">
                    <a:lumMod val="75000"/>
                  </a:schemeClr>
                </a:solidFill>
              </a:rPr>
              <a:t>3. </a:t>
            </a:r>
            <a:r>
              <a:rPr lang="tr-TR" sz="1600" dirty="0" smtClean="0">
                <a:solidFill>
                  <a:schemeClr val="bg2">
                    <a:lumMod val="75000"/>
                  </a:schemeClr>
                </a:solidFill>
              </a:rPr>
              <a:t>Sorumlu ,çay </a:t>
            </a:r>
            <a:r>
              <a:rPr lang="tr-TR" sz="1600" dirty="0">
                <a:solidFill>
                  <a:schemeClr val="bg2">
                    <a:lumMod val="75000"/>
                  </a:schemeClr>
                </a:solidFill>
              </a:rPr>
              <a:t>posalarını toprak ile karıştırıp harmanlayarak ekim yapılacak alanda kullanılır. </a:t>
            </a:r>
          </a:p>
          <a:p>
            <a:r>
              <a:rPr lang="tr-TR" sz="1600" dirty="0">
                <a:solidFill>
                  <a:schemeClr val="bg2">
                    <a:lumMod val="75000"/>
                  </a:schemeClr>
                </a:solidFill>
              </a:rPr>
              <a:t> </a:t>
            </a:r>
          </a:p>
          <a:p>
            <a:r>
              <a:rPr lang="tr-TR" sz="1600" dirty="0">
                <a:solidFill>
                  <a:schemeClr val="bg2">
                    <a:lumMod val="75000"/>
                  </a:schemeClr>
                </a:solidFill>
              </a:rPr>
              <a:t>Bilgi Notu: Bunun yanı sıra toprağın su tutma kapasitesini arttırmakta ve havalanmasını sağlamaktadır. </a:t>
            </a:r>
          </a:p>
          <a:p>
            <a:r>
              <a:rPr lang="tr-TR" dirty="0"/>
              <a:t> </a:t>
            </a:r>
          </a:p>
        </p:txBody>
      </p:sp>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2895" y="793866"/>
            <a:ext cx="1562793" cy="98921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3167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15636" y="191193"/>
            <a:ext cx="8958118" cy="1862051"/>
          </a:xfrm>
        </p:spPr>
        <p:txBody>
          <a:bodyPr>
            <a:normAutofit/>
          </a:bodyPr>
          <a:lstStyle/>
          <a:p>
            <a:r>
              <a:rPr lang="tr-TR" dirty="0" smtClean="0"/>
              <a:t>05 BÖLÜM</a:t>
            </a:r>
            <a:br>
              <a:rPr lang="tr-TR" dirty="0" smtClean="0"/>
            </a:br>
            <a:r>
              <a:rPr lang="tr-TR" dirty="0" smtClean="0"/>
              <a:t>DOĞAL HAYATI KORUMA VE KÜLTÜREL MİRAS</a:t>
            </a:r>
            <a:endParaRPr lang="tr-TR"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50142" y="1537238"/>
            <a:ext cx="4523612" cy="1550748"/>
          </a:xfrm>
          <a:prstGeom prst="rect">
            <a:avLst/>
          </a:prstGeom>
          <a:ln>
            <a:noFill/>
          </a:ln>
          <a:effectLst>
            <a:softEdge rad="112500"/>
          </a:effectLst>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876" y="4552880"/>
            <a:ext cx="3548426" cy="2170305"/>
          </a:xfrm>
          <a:prstGeom prst="rect">
            <a:avLst/>
          </a:prstGeom>
          <a:ln>
            <a:noFill/>
          </a:ln>
          <a:effectLst>
            <a:softEdge rad="112500"/>
          </a:effectLst>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7512" y="3244294"/>
            <a:ext cx="3840481" cy="15940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Resi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635" y="2312612"/>
            <a:ext cx="3283528" cy="1846082"/>
          </a:xfrm>
          <a:prstGeom prst="rect">
            <a:avLst/>
          </a:prstGeom>
          <a:ln>
            <a:noFill/>
          </a:ln>
          <a:effectLst>
            <a:softEdge rad="112500"/>
          </a:effectLst>
        </p:spPr>
      </p:pic>
      <p:pic>
        <p:nvPicPr>
          <p:cNvPr id="8" name="Resim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8235" y="5153576"/>
            <a:ext cx="2728652" cy="1569609"/>
          </a:xfrm>
          <a:prstGeom prst="rect">
            <a:avLst/>
          </a:prstGeom>
          <a:ln>
            <a:noFill/>
          </a:ln>
          <a:effectLst>
            <a:softEdge rad="112500"/>
          </a:effectLst>
        </p:spPr>
      </p:pic>
    </p:spTree>
    <p:extLst>
      <p:ext uri="{BB962C8B-B14F-4D97-AF65-F5344CB8AC3E}">
        <p14:creationId xmlns:p14="http://schemas.microsoft.com/office/powerpoint/2010/main" val="16523196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fontScale="85000" lnSpcReduction="10000"/>
          </a:bodyPr>
          <a:lstStyle/>
          <a:p>
            <a:pPr marL="0" indent="0">
              <a:buNone/>
            </a:pPr>
            <a:r>
              <a:rPr lang="tr-TR" dirty="0" smtClean="0"/>
              <a:t>       </a:t>
            </a:r>
          </a:p>
          <a:p>
            <a:pPr marL="0" indent="0">
              <a:buNone/>
            </a:pPr>
            <a:r>
              <a:rPr lang="tr-TR" dirty="0">
                <a:solidFill>
                  <a:schemeClr val="bg2">
                    <a:lumMod val="75000"/>
                  </a:schemeClr>
                </a:solidFill>
              </a:rPr>
              <a:t> </a:t>
            </a:r>
            <a:r>
              <a:rPr lang="tr-TR" dirty="0" smtClean="0">
                <a:solidFill>
                  <a:schemeClr val="bg2">
                    <a:lumMod val="75000"/>
                  </a:schemeClr>
                </a:solidFill>
              </a:rPr>
              <a:t>        Tesis </a:t>
            </a:r>
            <a:r>
              <a:rPr lang="tr-TR" dirty="0">
                <a:solidFill>
                  <a:schemeClr val="bg2">
                    <a:lumMod val="75000"/>
                  </a:schemeClr>
                </a:solidFill>
              </a:rPr>
              <a:t>bahçemizde</a:t>
            </a:r>
            <a:r>
              <a:rPr lang="tr-TR" dirty="0" smtClean="0">
                <a:solidFill>
                  <a:schemeClr val="bg2">
                    <a:lumMod val="75000"/>
                  </a:schemeClr>
                </a:solidFill>
              </a:rPr>
              <a:t>;</a:t>
            </a:r>
          </a:p>
          <a:p>
            <a:pPr marL="0" indent="0">
              <a:buNone/>
            </a:pPr>
            <a:endParaRPr lang="tr-TR" dirty="0">
              <a:solidFill>
                <a:schemeClr val="bg2">
                  <a:lumMod val="75000"/>
                </a:schemeClr>
              </a:solidFill>
            </a:endParaRPr>
          </a:p>
          <a:p>
            <a:pPr>
              <a:buFont typeface="Wingdings" panose="05000000000000000000" pitchFamily="2" charset="2"/>
              <a:buChar char="Ø"/>
            </a:pPr>
            <a:r>
              <a:rPr lang="tr-TR" dirty="0">
                <a:solidFill>
                  <a:schemeClr val="bg2">
                    <a:lumMod val="75000"/>
                  </a:schemeClr>
                </a:solidFill>
              </a:rPr>
              <a:t>Kimyasal ilaçların kullanımı olabildiğince azaltılmış ve daha çok organik, çevre ve insan sağlığına ve doğada </a:t>
            </a:r>
            <a:r>
              <a:rPr lang="tr-TR" dirty="0" smtClean="0">
                <a:solidFill>
                  <a:schemeClr val="bg2">
                    <a:lumMod val="75000"/>
                  </a:schemeClr>
                </a:solidFill>
              </a:rPr>
              <a:t>yaşayan canlılara </a:t>
            </a:r>
            <a:r>
              <a:rPr lang="tr-TR" dirty="0">
                <a:solidFill>
                  <a:schemeClr val="bg2">
                    <a:lumMod val="75000"/>
                  </a:schemeClr>
                </a:solidFill>
              </a:rPr>
              <a:t>zarar vermemek hedeflenmiştir.</a:t>
            </a:r>
          </a:p>
          <a:p>
            <a:pPr>
              <a:buFont typeface="Wingdings" panose="05000000000000000000" pitchFamily="2" charset="2"/>
              <a:buChar char="Ø"/>
            </a:pPr>
            <a:r>
              <a:rPr lang="tr-TR" dirty="0">
                <a:solidFill>
                  <a:schemeClr val="bg2">
                    <a:lumMod val="75000"/>
                  </a:schemeClr>
                </a:solidFill>
              </a:rPr>
              <a:t>Mümkün olduğunca organik gübre kullanımına geçilmiş olup kimyevi gübre kullanımı daha da </a:t>
            </a:r>
            <a:r>
              <a:rPr lang="tr-TR" dirty="0" smtClean="0">
                <a:solidFill>
                  <a:schemeClr val="bg2">
                    <a:lumMod val="75000"/>
                  </a:schemeClr>
                </a:solidFill>
              </a:rPr>
              <a:t>azaltılmaya </a:t>
            </a:r>
            <a:r>
              <a:rPr lang="tr-TR" dirty="0" err="1" smtClean="0">
                <a:solidFill>
                  <a:schemeClr val="bg2">
                    <a:lumMod val="75000"/>
                  </a:schemeClr>
                </a:solidFill>
              </a:rPr>
              <a:t>çalışılmaktadır.Bahçe</a:t>
            </a:r>
            <a:r>
              <a:rPr lang="tr-TR" dirty="0" smtClean="0">
                <a:solidFill>
                  <a:schemeClr val="bg2">
                    <a:lumMod val="75000"/>
                  </a:schemeClr>
                </a:solidFill>
              </a:rPr>
              <a:t> </a:t>
            </a:r>
            <a:r>
              <a:rPr lang="tr-TR" dirty="0">
                <a:solidFill>
                  <a:schemeClr val="bg2">
                    <a:lumMod val="75000"/>
                  </a:schemeClr>
                </a:solidFill>
              </a:rPr>
              <a:t>dikimlerinde mevsimlik bitkiler yerine çok yıllık bitkiler tercih edilmektedir.</a:t>
            </a:r>
          </a:p>
          <a:p>
            <a:pPr>
              <a:buFont typeface="Wingdings" panose="05000000000000000000" pitchFamily="2" charset="2"/>
              <a:buChar char="Ø"/>
            </a:pPr>
            <a:r>
              <a:rPr lang="tr-TR" dirty="0">
                <a:solidFill>
                  <a:schemeClr val="bg2">
                    <a:lumMod val="75000"/>
                  </a:schemeClr>
                </a:solidFill>
              </a:rPr>
              <a:t>Çevreye zararlı materyal kullanımları azaltılmış olup, (Bahçe ayraçları, plastik sulama ekipmanları) yerine </a:t>
            </a:r>
            <a:r>
              <a:rPr lang="tr-TR" dirty="0" smtClean="0">
                <a:solidFill>
                  <a:schemeClr val="bg2">
                    <a:lumMod val="75000"/>
                  </a:schemeClr>
                </a:solidFill>
              </a:rPr>
              <a:t>metal ekipmanların </a:t>
            </a:r>
            <a:r>
              <a:rPr lang="tr-TR" dirty="0">
                <a:solidFill>
                  <a:schemeClr val="bg2">
                    <a:lumMod val="75000"/>
                  </a:schemeClr>
                </a:solidFill>
              </a:rPr>
              <a:t>kullanımı </a:t>
            </a:r>
            <a:r>
              <a:rPr lang="tr-TR" dirty="0" smtClean="0">
                <a:solidFill>
                  <a:schemeClr val="bg2">
                    <a:lumMod val="75000"/>
                  </a:schemeClr>
                </a:solidFill>
              </a:rPr>
              <a:t>artırılmıştır. Tesis </a:t>
            </a:r>
            <a:r>
              <a:rPr lang="tr-TR" dirty="0">
                <a:solidFill>
                  <a:schemeClr val="bg2">
                    <a:lumMod val="75000"/>
                  </a:schemeClr>
                </a:solidFill>
              </a:rPr>
              <a:t>genelinde damla sulama miktarı </a:t>
            </a:r>
            <a:r>
              <a:rPr lang="tr-TR" dirty="0" err="1">
                <a:solidFill>
                  <a:schemeClr val="bg2">
                    <a:lumMod val="75000"/>
                  </a:schemeClr>
                </a:solidFill>
              </a:rPr>
              <a:t>artırılmıştır.Bal</a:t>
            </a:r>
            <a:r>
              <a:rPr lang="tr-TR" dirty="0">
                <a:solidFill>
                  <a:schemeClr val="bg2">
                    <a:lumMod val="75000"/>
                  </a:schemeClr>
                </a:solidFill>
              </a:rPr>
              <a:t> çiçeği bitkisi dikilerek arıların toplanma alanları belirlenmiştir</a:t>
            </a:r>
          </a:p>
          <a:p>
            <a:pPr>
              <a:buFont typeface="Wingdings" panose="05000000000000000000" pitchFamily="2" charset="2"/>
              <a:buChar char="Ø"/>
            </a:pPr>
            <a:r>
              <a:rPr lang="tr-TR" dirty="0">
                <a:solidFill>
                  <a:schemeClr val="bg2">
                    <a:lumMod val="75000"/>
                  </a:schemeClr>
                </a:solidFill>
              </a:rPr>
              <a:t>İç mekan ve dış mekan havayı temizleme özelliği olan bitkiler çoğaltıldı. (</a:t>
            </a:r>
            <a:r>
              <a:rPr lang="tr-TR" dirty="0" err="1">
                <a:solidFill>
                  <a:schemeClr val="bg2">
                    <a:lumMod val="75000"/>
                  </a:schemeClr>
                </a:solidFill>
              </a:rPr>
              <a:t>Paşakılıcı</a:t>
            </a:r>
            <a:r>
              <a:rPr lang="tr-TR" dirty="0">
                <a:solidFill>
                  <a:schemeClr val="bg2">
                    <a:lumMod val="75000"/>
                  </a:schemeClr>
                </a:solidFill>
              </a:rPr>
              <a:t>, </a:t>
            </a:r>
            <a:r>
              <a:rPr lang="tr-TR" dirty="0" err="1">
                <a:solidFill>
                  <a:schemeClr val="bg2">
                    <a:lumMod val="75000"/>
                  </a:schemeClr>
                </a:solidFill>
              </a:rPr>
              <a:t>Kurdela</a:t>
            </a:r>
            <a:r>
              <a:rPr lang="tr-TR" dirty="0">
                <a:solidFill>
                  <a:schemeClr val="bg2">
                    <a:lumMod val="75000"/>
                  </a:schemeClr>
                </a:solidFill>
              </a:rPr>
              <a:t> çiçeği, Cüce </a:t>
            </a:r>
            <a:r>
              <a:rPr lang="tr-TR" dirty="0" err="1">
                <a:solidFill>
                  <a:schemeClr val="bg2">
                    <a:lumMod val="75000"/>
                  </a:schemeClr>
                </a:solidFill>
              </a:rPr>
              <a:t>feniks</a:t>
            </a:r>
            <a:r>
              <a:rPr lang="tr-TR" dirty="0">
                <a:solidFill>
                  <a:schemeClr val="bg2">
                    <a:lumMod val="75000"/>
                  </a:schemeClr>
                </a:solidFill>
              </a:rPr>
              <a:t> gibi)</a:t>
            </a:r>
          </a:p>
          <a:p>
            <a:pPr>
              <a:buFont typeface="Wingdings" panose="05000000000000000000" pitchFamily="2" charset="2"/>
              <a:buChar char="Ø"/>
            </a:pPr>
            <a:r>
              <a:rPr lang="tr-TR" dirty="0">
                <a:solidFill>
                  <a:schemeClr val="bg2">
                    <a:lumMod val="75000"/>
                  </a:schemeClr>
                </a:solidFill>
              </a:rPr>
              <a:t>Zararlı böceklerin uzaklaştırılması için adaçayı, biberiye ve reyhan gibi bitkiler </a:t>
            </a:r>
            <a:r>
              <a:rPr lang="tr-TR" dirty="0" smtClean="0">
                <a:solidFill>
                  <a:schemeClr val="bg2">
                    <a:lumMod val="75000"/>
                  </a:schemeClr>
                </a:solidFill>
              </a:rPr>
              <a:t>dikildi.</a:t>
            </a:r>
            <a:endParaRPr lang="tr-TR" dirty="0">
              <a:solidFill>
                <a:schemeClr val="bg2">
                  <a:lumMod val="75000"/>
                </a:schemeClr>
              </a:solidFill>
            </a:endParaRPr>
          </a:p>
        </p:txBody>
      </p:sp>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311365"/>
            <a:ext cx="2873202" cy="2561041"/>
          </a:xfrm>
          <a:prstGeom prst="rect">
            <a:avLst/>
          </a:prstGeom>
          <a:ln>
            <a:noFill/>
          </a:ln>
          <a:effectLst>
            <a:softEdge rad="112500"/>
          </a:effectLst>
        </p:spPr>
      </p:pic>
      <p:pic>
        <p:nvPicPr>
          <p:cNvPr id="12" name="Resim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893621" cy="1961804"/>
          </a:xfrm>
          <a:prstGeom prst="rect">
            <a:avLst/>
          </a:prstGeom>
          <a:ln>
            <a:noFill/>
          </a:ln>
          <a:effectLst>
            <a:softEdge rad="112500"/>
          </a:effectLst>
        </p:spPr>
      </p:pic>
      <p:pic>
        <p:nvPicPr>
          <p:cNvPr id="15" name="Resim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6231" y="311365"/>
            <a:ext cx="2701958" cy="2152997"/>
          </a:xfrm>
          <a:prstGeom prst="rect">
            <a:avLst/>
          </a:prstGeom>
          <a:ln>
            <a:noFill/>
          </a:ln>
          <a:effectLst>
            <a:softEdge rad="112500"/>
          </a:effectLst>
        </p:spPr>
      </p:pic>
    </p:spTree>
    <p:extLst>
      <p:ext uri="{BB962C8B-B14F-4D97-AF65-F5344CB8AC3E}">
        <p14:creationId xmlns:p14="http://schemas.microsoft.com/office/powerpoint/2010/main" val="29715266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Unvan 11"/>
          <p:cNvSpPr>
            <a:spLocks noGrp="1"/>
          </p:cNvSpPr>
          <p:nvPr>
            <p:ph type="title"/>
          </p:nvPr>
        </p:nvSpPr>
        <p:spPr>
          <a:xfrm>
            <a:off x="3283527" y="640080"/>
            <a:ext cx="5245331" cy="5627716"/>
          </a:xfrm>
        </p:spPr>
        <p:txBody>
          <a:bodyPr>
            <a:normAutofit/>
          </a:bodyPr>
          <a:lstStyle/>
          <a:p>
            <a:r>
              <a:rPr lang="tr-TR" sz="1600" dirty="0">
                <a:solidFill>
                  <a:schemeClr val="bg2">
                    <a:lumMod val="75000"/>
                  </a:schemeClr>
                </a:solidFill>
              </a:rPr>
              <a:t/>
            </a:r>
            <a:br>
              <a:rPr lang="tr-TR" sz="1600" dirty="0">
                <a:solidFill>
                  <a:schemeClr val="bg2">
                    <a:lumMod val="75000"/>
                  </a:schemeClr>
                </a:solidFill>
              </a:rPr>
            </a:br>
            <a:r>
              <a:rPr lang="tr-TR" sz="1600" dirty="0" smtClean="0">
                <a:solidFill>
                  <a:schemeClr val="bg2">
                    <a:lumMod val="75000"/>
                  </a:schemeClr>
                </a:solidFill>
              </a:rPr>
              <a:t/>
            </a:r>
            <a:br>
              <a:rPr lang="tr-TR" sz="1600" dirty="0" smtClean="0">
                <a:solidFill>
                  <a:schemeClr val="bg2">
                    <a:lumMod val="75000"/>
                  </a:schemeClr>
                </a:solidFill>
              </a:rPr>
            </a:br>
            <a:r>
              <a:rPr lang="tr-TR" sz="1600" dirty="0" smtClean="0">
                <a:solidFill>
                  <a:schemeClr val="bg2">
                    <a:lumMod val="75000"/>
                  </a:schemeClr>
                </a:solidFill>
              </a:rPr>
              <a:t/>
            </a:r>
            <a:br>
              <a:rPr lang="tr-TR" sz="1600" dirty="0" smtClean="0">
                <a:solidFill>
                  <a:schemeClr val="bg2">
                    <a:lumMod val="75000"/>
                  </a:schemeClr>
                </a:solidFill>
              </a:rPr>
            </a:br>
            <a:r>
              <a:rPr lang="tr-TR" sz="1600" dirty="0" smtClean="0">
                <a:solidFill>
                  <a:schemeClr val="bg2">
                    <a:lumMod val="75000"/>
                  </a:schemeClr>
                </a:solidFill>
              </a:rPr>
              <a:t/>
            </a:r>
            <a:br>
              <a:rPr lang="tr-TR" sz="1600" dirty="0" smtClean="0">
                <a:solidFill>
                  <a:schemeClr val="bg2">
                    <a:lumMod val="75000"/>
                  </a:schemeClr>
                </a:solidFill>
              </a:rPr>
            </a:br>
            <a:r>
              <a:rPr lang="tr-TR" sz="1600" dirty="0">
                <a:solidFill>
                  <a:schemeClr val="bg2">
                    <a:lumMod val="75000"/>
                  </a:schemeClr>
                </a:solidFill>
              </a:rPr>
              <a:t/>
            </a:r>
            <a:br>
              <a:rPr lang="tr-TR" sz="1600" dirty="0">
                <a:solidFill>
                  <a:schemeClr val="bg2">
                    <a:lumMod val="75000"/>
                  </a:schemeClr>
                </a:solidFill>
              </a:rPr>
            </a:br>
            <a:r>
              <a:rPr lang="tr-TR" sz="1600" dirty="0" smtClean="0">
                <a:solidFill>
                  <a:schemeClr val="bg2">
                    <a:lumMod val="75000"/>
                  </a:schemeClr>
                </a:solidFill>
              </a:rPr>
              <a:t/>
            </a:r>
            <a:br>
              <a:rPr lang="tr-TR" sz="1600" dirty="0" smtClean="0">
                <a:solidFill>
                  <a:schemeClr val="bg2">
                    <a:lumMod val="75000"/>
                  </a:schemeClr>
                </a:solidFill>
              </a:rPr>
            </a:br>
            <a:r>
              <a:rPr lang="tr-TR" sz="1600" dirty="0">
                <a:solidFill>
                  <a:schemeClr val="bg2">
                    <a:lumMod val="75000"/>
                  </a:schemeClr>
                </a:solidFill>
              </a:rPr>
              <a:t/>
            </a:r>
            <a:br>
              <a:rPr lang="tr-TR" sz="1600" dirty="0">
                <a:solidFill>
                  <a:schemeClr val="bg2">
                    <a:lumMod val="75000"/>
                  </a:schemeClr>
                </a:solidFill>
              </a:rPr>
            </a:br>
            <a:r>
              <a:rPr lang="tr-TR" sz="1400" dirty="0" smtClean="0">
                <a:solidFill>
                  <a:schemeClr val="bg2">
                    <a:lumMod val="75000"/>
                  </a:schemeClr>
                </a:solidFill>
              </a:rPr>
              <a:t>Villa Sunflower Otel olarak ,bahçemizde hem doğal mirası korumak adına </a:t>
            </a:r>
            <a:r>
              <a:rPr lang="tr-TR" sz="1400" dirty="0" err="1" smtClean="0">
                <a:solidFill>
                  <a:schemeClr val="bg2">
                    <a:lumMod val="75000"/>
                  </a:schemeClr>
                </a:solidFill>
              </a:rPr>
              <a:t>hemde</a:t>
            </a:r>
            <a:r>
              <a:rPr lang="tr-TR" sz="1400" dirty="0" smtClean="0">
                <a:solidFill>
                  <a:schemeClr val="bg2">
                    <a:lumMod val="75000"/>
                  </a:schemeClr>
                </a:solidFill>
              </a:rPr>
              <a:t> kendi kültürümüzü tanıtmak amaçlı su kuyumuz bulunmaktadır. İlgilenen misafirlere bilgilendirme yapılmaktadır.</a:t>
            </a:r>
            <a:br>
              <a:rPr lang="tr-TR" sz="1400" dirty="0" smtClean="0">
                <a:solidFill>
                  <a:schemeClr val="bg2">
                    <a:lumMod val="75000"/>
                  </a:schemeClr>
                </a:solidFill>
              </a:rPr>
            </a:br>
            <a:r>
              <a:rPr lang="tr-TR" sz="1400" dirty="0" smtClean="0">
                <a:solidFill>
                  <a:schemeClr val="bg2">
                    <a:lumMod val="75000"/>
                  </a:schemeClr>
                </a:solidFill>
              </a:rPr>
              <a:t/>
            </a:r>
            <a:br>
              <a:rPr lang="tr-TR" sz="1400" dirty="0" smtClean="0">
                <a:solidFill>
                  <a:schemeClr val="bg2">
                    <a:lumMod val="75000"/>
                  </a:schemeClr>
                </a:solidFill>
              </a:rPr>
            </a:br>
            <a:r>
              <a:rPr lang="tr-TR" sz="1400" dirty="0" smtClean="0">
                <a:solidFill>
                  <a:schemeClr val="bg2">
                    <a:lumMod val="75000"/>
                  </a:schemeClr>
                </a:solidFill>
              </a:rPr>
              <a:t>Herhangi bir su </a:t>
            </a:r>
            <a:r>
              <a:rPr lang="tr-TR" sz="1400" dirty="0">
                <a:solidFill>
                  <a:schemeClr val="bg2">
                    <a:lumMod val="75000"/>
                  </a:schemeClr>
                </a:solidFill>
              </a:rPr>
              <a:t>sarfiyatı </a:t>
            </a:r>
            <a:r>
              <a:rPr lang="tr-TR" sz="1400" dirty="0" smtClean="0">
                <a:solidFill>
                  <a:schemeClr val="bg2">
                    <a:lumMod val="75000"/>
                  </a:schemeClr>
                </a:solidFill>
              </a:rPr>
              <a:t>sağlamamakla - </a:t>
            </a:r>
            <a:r>
              <a:rPr lang="tr-TR" sz="1400" dirty="0">
                <a:solidFill>
                  <a:schemeClr val="bg2">
                    <a:lumMod val="75000"/>
                  </a:schemeClr>
                </a:solidFill>
              </a:rPr>
              <a:t>sadece görsel amaçlı konumlandırılmıştır - </a:t>
            </a:r>
            <a:r>
              <a:rPr lang="tr-TR" sz="1400" dirty="0" smtClean="0">
                <a:solidFill>
                  <a:schemeClr val="bg2">
                    <a:lumMod val="75000"/>
                  </a:schemeClr>
                </a:solidFill>
              </a:rPr>
              <a:t>beraber ,eski yıllarda açılan su kuyusu restore edilerek  günümüze kadar ulaşmış ,tesis olarak bizlerde gerekli bakım ve revizeyi yaparak doğal hayatı koruma ve kültürel mirasa katkı sağlamak amaçlı misafirlerimizin  beğenisine sunmuş bulunmaktayız .</a:t>
            </a:r>
            <a:endParaRPr lang="tr-TR" sz="1400" dirty="0">
              <a:solidFill>
                <a:schemeClr val="bg2">
                  <a:lumMod val="75000"/>
                </a:schemeClr>
              </a:solidFill>
            </a:endParaRPr>
          </a:p>
        </p:txBody>
      </p:sp>
      <p:pic>
        <p:nvPicPr>
          <p:cNvPr id="6" name="İçerik Yer Tutucus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9639" y="640080"/>
            <a:ext cx="2722573" cy="4971732"/>
          </a:xfrm>
          <a:prstGeom prst="rect">
            <a:avLst/>
          </a:prstGeom>
          <a:ln>
            <a:noFill/>
          </a:ln>
          <a:effectLst>
            <a:softEdge rad="112500"/>
          </a:effectLst>
        </p:spPr>
      </p:pic>
      <p:pic>
        <p:nvPicPr>
          <p:cNvPr id="13" name="Resim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5706" y="4954385"/>
            <a:ext cx="2389910" cy="1737360"/>
          </a:xfrm>
          <a:prstGeom prst="rect">
            <a:avLst/>
          </a:prstGeom>
          <a:ln>
            <a:noFill/>
          </a:ln>
          <a:effectLst>
            <a:softEdge rad="112500"/>
          </a:effectLst>
        </p:spPr>
      </p:pic>
      <p:pic>
        <p:nvPicPr>
          <p:cNvPr id="14" name="Resim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5783" y="0"/>
            <a:ext cx="2934390" cy="2252749"/>
          </a:xfrm>
          <a:prstGeom prst="rect">
            <a:avLst/>
          </a:prstGeom>
          <a:ln>
            <a:noFill/>
          </a:ln>
          <a:effectLst>
            <a:softEdge rad="112500"/>
          </a:effectLst>
        </p:spPr>
      </p:pic>
    </p:spTree>
    <p:extLst>
      <p:ext uri="{BB962C8B-B14F-4D97-AF65-F5344CB8AC3E}">
        <p14:creationId xmlns:p14="http://schemas.microsoft.com/office/powerpoint/2010/main" val="8007375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81644" y="166255"/>
            <a:ext cx="8592358" cy="2161309"/>
          </a:xfrm>
        </p:spPr>
        <p:txBody>
          <a:bodyPr>
            <a:normAutofit fontScale="90000"/>
          </a:bodyPr>
          <a:lstStyle/>
          <a:p>
            <a:r>
              <a:rPr lang="tr-TR" dirty="0" smtClean="0"/>
              <a:t/>
            </a:r>
            <a:br>
              <a:rPr lang="tr-TR" dirty="0" smtClean="0"/>
            </a:br>
            <a:r>
              <a:rPr lang="tr-TR" dirty="0" smtClean="0"/>
              <a:t/>
            </a:r>
            <a:br>
              <a:rPr lang="tr-TR" dirty="0" smtClean="0"/>
            </a:br>
            <a:r>
              <a:rPr lang="tr-TR" dirty="0" smtClean="0"/>
              <a:t>             05 – Doğal </a:t>
            </a:r>
            <a:r>
              <a:rPr lang="tr-TR" dirty="0"/>
              <a:t>Hayatı Koruma ve </a:t>
            </a:r>
            <a:r>
              <a:rPr lang="tr-TR" dirty="0" smtClean="0"/>
              <a:t>Kültürel</a:t>
            </a:r>
            <a:br>
              <a:rPr lang="tr-TR" dirty="0" smtClean="0"/>
            </a:br>
            <a:r>
              <a:rPr lang="tr-TR" dirty="0" smtClean="0"/>
              <a:t>                    Miras</a:t>
            </a:r>
            <a:br>
              <a:rPr lang="tr-TR" dirty="0" smtClean="0"/>
            </a:br>
            <a:r>
              <a:rPr lang="tr-TR" dirty="0"/>
              <a:t/>
            </a:r>
            <a:br>
              <a:rPr lang="tr-TR" dirty="0"/>
            </a:br>
            <a:r>
              <a:rPr lang="tr-TR" dirty="0" smtClean="0"/>
              <a:t>06 –Yöresel Lezzetler </a:t>
            </a:r>
            <a:br>
              <a:rPr lang="tr-TR" dirty="0" smtClean="0"/>
            </a:br>
            <a:r>
              <a:rPr lang="tr-TR" dirty="0"/>
              <a:t/>
            </a:r>
            <a:br>
              <a:rPr lang="tr-TR" dirty="0"/>
            </a:br>
            <a:r>
              <a:rPr lang="tr-TR" dirty="0" smtClean="0"/>
              <a:t/>
            </a:r>
            <a:br>
              <a:rPr lang="tr-TR" dirty="0" smtClean="0"/>
            </a:br>
            <a:r>
              <a:rPr lang="tr-TR" dirty="0" smtClean="0"/>
              <a:t/>
            </a:r>
            <a:br>
              <a:rPr lang="tr-TR" dirty="0" smtClean="0"/>
            </a:br>
            <a:r>
              <a:rPr lang="tr-TR" dirty="0" smtClean="0"/>
              <a:t>07 – Personel Eğitimleri ve Sosyal Faaliyetler</a:t>
            </a:r>
            <a:br>
              <a:rPr lang="tr-TR" dirty="0" smtClean="0"/>
            </a:br>
            <a:endParaRPr lang="tr-TR" dirty="0"/>
          </a:p>
        </p:txBody>
      </p:sp>
      <p:pic>
        <p:nvPicPr>
          <p:cNvPr id="6" name="İçerik Yer Tutucus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4771" y="609599"/>
            <a:ext cx="1305099" cy="1593274"/>
          </a:xfrm>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3319" y="2435629"/>
            <a:ext cx="4430683" cy="1687482"/>
          </a:xfrm>
          <a:prstGeom prst="rect">
            <a:avLst/>
          </a:prstGeom>
        </p:spPr>
      </p:pic>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3317" y="5145579"/>
            <a:ext cx="2992581" cy="1471958"/>
          </a:xfrm>
          <a:prstGeom prst="rect">
            <a:avLst/>
          </a:prstGeom>
        </p:spPr>
      </p:pic>
      <p:pic>
        <p:nvPicPr>
          <p:cNvPr id="10" name="Resi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4145" y="5145579"/>
            <a:ext cx="2889828" cy="1471958"/>
          </a:xfrm>
          <a:prstGeom prst="rect">
            <a:avLst/>
          </a:prstGeom>
        </p:spPr>
      </p:pic>
    </p:spTree>
    <p:extLst>
      <p:ext uri="{BB962C8B-B14F-4D97-AF65-F5344CB8AC3E}">
        <p14:creationId xmlns:p14="http://schemas.microsoft.com/office/powerpoint/2010/main" val="5884037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15389" y="609600"/>
            <a:ext cx="8758613" cy="628996"/>
          </a:xfrm>
        </p:spPr>
        <p:txBody>
          <a:bodyPr>
            <a:normAutofit fontScale="90000"/>
          </a:bodyPr>
          <a:lstStyle/>
          <a:p>
            <a:r>
              <a:rPr lang="tr-TR" dirty="0"/>
              <a:t>DOĞAL HAYATI KORUMA VE KÜLTÜREL MİRAS</a:t>
            </a:r>
          </a:p>
        </p:txBody>
      </p:sp>
      <p:sp>
        <p:nvSpPr>
          <p:cNvPr id="3" name="İçerik Yer Tutucusu 2"/>
          <p:cNvSpPr>
            <a:spLocks noGrp="1"/>
          </p:cNvSpPr>
          <p:nvPr>
            <p:ph idx="1"/>
          </p:nvPr>
        </p:nvSpPr>
        <p:spPr>
          <a:xfrm>
            <a:off x="581891" y="1546167"/>
            <a:ext cx="8692111" cy="4495195"/>
          </a:xfrm>
        </p:spPr>
        <p:txBody>
          <a:bodyPr>
            <a:normAutofit/>
          </a:bodyPr>
          <a:lstStyle/>
          <a:p>
            <a:pPr marL="0" indent="0">
              <a:buNone/>
            </a:pPr>
            <a:r>
              <a:rPr lang="tr-TR" sz="1400" dirty="0" smtClean="0">
                <a:solidFill>
                  <a:schemeClr val="accent2"/>
                </a:solidFill>
              </a:rPr>
              <a:t>Alanya</a:t>
            </a:r>
            <a:r>
              <a:rPr lang="tr-TR" sz="2000" dirty="0" smtClean="0">
                <a:solidFill>
                  <a:schemeClr val="accent2"/>
                </a:solidFill>
              </a:rPr>
              <a:t> </a:t>
            </a:r>
            <a:r>
              <a:rPr lang="tr-TR" sz="1400" dirty="0">
                <a:solidFill>
                  <a:schemeClr val="accent2"/>
                </a:solidFill>
              </a:rPr>
              <a:t>Kalesi</a:t>
            </a:r>
            <a:r>
              <a:rPr lang="tr-TR" sz="2000" dirty="0" smtClean="0">
                <a:solidFill>
                  <a:schemeClr val="accent2"/>
                </a:solidFill>
              </a:rPr>
              <a:t> </a:t>
            </a:r>
          </a:p>
          <a:p>
            <a:pPr marL="0" indent="0">
              <a:buNone/>
            </a:pPr>
            <a:r>
              <a:rPr lang="tr-TR" sz="1400" dirty="0">
                <a:solidFill>
                  <a:schemeClr val="bg2">
                    <a:lumMod val="75000"/>
                  </a:schemeClr>
                </a:solidFill>
              </a:rPr>
              <a:t>6km uzunlukta surlar tarafından çevrilmiş, 10 hektarlık bir yarımada üzerinde bulunan Alanya Kalesi; Helenistik, Roma, Bizans, Selçuklu ve Osmanlı medeniyetlerine ev sahipliği yapmıştır.</a:t>
            </a:r>
          </a:p>
          <a:p>
            <a:pPr marL="0" indent="0">
              <a:buNone/>
            </a:pPr>
            <a:r>
              <a:rPr lang="tr-TR" sz="1400" dirty="0">
                <a:solidFill>
                  <a:schemeClr val="bg2">
                    <a:lumMod val="75000"/>
                  </a:schemeClr>
                </a:solidFill>
              </a:rPr>
              <a:t>İlk kuruluş tarihinin ve kimler tarafından kurulduğu kesin olarak bilinmeyen Alanya’dan, ilk olarak M.Ö IV. yüzyılda coğrafyacı </a:t>
            </a:r>
            <a:r>
              <a:rPr lang="tr-TR" sz="1400" dirty="0" err="1">
                <a:solidFill>
                  <a:schemeClr val="bg2">
                    <a:lumMod val="75000"/>
                  </a:schemeClr>
                </a:solidFill>
              </a:rPr>
              <a:t>Scylax</a:t>
            </a:r>
            <a:r>
              <a:rPr lang="tr-TR" sz="1400" dirty="0">
                <a:solidFill>
                  <a:schemeClr val="bg2">
                    <a:lumMod val="75000"/>
                  </a:schemeClr>
                </a:solidFill>
              </a:rPr>
              <a:t>, </a:t>
            </a:r>
            <a:r>
              <a:rPr lang="tr-TR" sz="1400" dirty="0" err="1">
                <a:solidFill>
                  <a:schemeClr val="bg2">
                    <a:lumMod val="75000"/>
                  </a:schemeClr>
                </a:solidFill>
              </a:rPr>
              <a:t>Korakesion</a:t>
            </a:r>
            <a:r>
              <a:rPr lang="tr-TR" sz="1400" dirty="0">
                <a:solidFill>
                  <a:schemeClr val="bg2">
                    <a:lumMod val="75000"/>
                  </a:schemeClr>
                </a:solidFill>
              </a:rPr>
              <a:t> (Coracesium) olarak söz eder. </a:t>
            </a:r>
            <a:r>
              <a:rPr lang="tr-TR" sz="1400" dirty="0" err="1">
                <a:solidFill>
                  <a:schemeClr val="bg2">
                    <a:lumMod val="75000"/>
                  </a:schemeClr>
                </a:solidFill>
              </a:rPr>
              <a:t>Strabon</a:t>
            </a:r>
            <a:r>
              <a:rPr lang="tr-TR" sz="1400" dirty="0">
                <a:solidFill>
                  <a:schemeClr val="bg2">
                    <a:lumMod val="75000"/>
                  </a:schemeClr>
                </a:solidFill>
              </a:rPr>
              <a:t>; </a:t>
            </a:r>
            <a:r>
              <a:rPr lang="tr-TR" sz="1400" dirty="0" err="1">
                <a:solidFill>
                  <a:schemeClr val="bg2">
                    <a:lumMod val="75000"/>
                  </a:schemeClr>
                </a:solidFill>
              </a:rPr>
              <a:t>Korakesion’u</a:t>
            </a:r>
            <a:r>
              <a:rPr lang="tr-TR" sz="1400" dirty="0">
                <a:solidFill>
                  <a:schemeClr val="bg2">
                    <a:lumMod val="75000"/>
                  </a:schemeClr>
                </a:solidFill>
              </a:rPr>
              <a:t> Kilikya’ya batıdan girildiği zaman, ilk görünen şehir olarak tanımlar ve </a:t>
            </a:r>
            <a:r>
              <a:rPr lang="tr-TR" sz="1400" dirty="0" err="1">
                <a:solidFill>
                  <a:schemeClr val="bg2">
                    <a:lumMod val="75000"/>
                  </a:schemeClr>
                </a:solidFill>
              </a:rPr>
              <a:t>zaptedilmesi</a:t>
            </a:r>
            <a:r>
              <a:rPr lang="tr-TR" sz="1400" dirty="0">
                <a:solidFill>
                  <a:schemeClr val="bg2">
                    <a:lumMod val="75000"/>
                  </a:schemeClr>
                </a:solidFill>
              </a:rPr>
              <a:t> güç çok dik bir kaya üzerinde kurulmuş olduğunu belirtir</a:t>
            </a:r>
            <a:r>
              <a:rPr lang="tr-TR" sz="1400" dirty="0" smtClean="0">
                <a:solidFill>
                  <a:schemeClr val="bg2">
                    <a:lumMod val="75000"/>
                  </a:schemeClr>
                </a:solidFill>
              </a:rPr>
              <a:t>.</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7114" y="3793764"/>
            <a:ext cx="5128952" cy="2707958"/>
          </a:xfrm>
          <a:prstGeom prst="rect">
            <a:avLst/>
          </a:prstGeom>
          <a:ln>
            <a:noFill/>
          </a:ln>
          <a:effectLst>
            <a:softEdge rad="112500"/>
          </a:effectLst>
        </p:spPr>
      </p:pic>
    </p:spTree>
    <p:extLst>
      <p:ext uri="{BB962C8B-B14F-4D97-AF65-F5344CB8AC3E}">
        <p14:creationId xmlns:p14="http://schemas.microsoft.com/office/powerpoint/2010/main" val="37459162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609600"/>
            <a:ext cx="8596668" cy="828502"/>
          </a:xfrm>
        </p:spPr>
        <p:txBody>
          <a:bodyPr>
            <a:normAutofit fontScale="90000"/>
          </a:bodyPr>
          <a:lstStyle/>
          <a:p>
            <a:r>
              <a:rPr lang="tr-TR" dirty="0"/>
              <a:t>DOĞAL HAYATI KORUMA VE KÜLTÜREL MİRAS</a:t>
            </a:r>
          </a:p>
        </p:txBody>
      </p:sp>
      <p:sp>
        <p:nvSpPr>
          <p:cNvPr id="3" name="İçerik Yer Tutucusu 2"/>
          <p:cNvSpPr>
            <a:spLocks noGrp="1"/>
          </p:cNvSpPr>
          <p:nvPr>
            <p:ph idx="1"/>
          </p:nvPr>
        </p:nvSpPr>
        <p:spPr>
          <a:xfrm>
            <a:off x="677334" y="1221971"/>
            <a:ext cx="8596668" cy="4819392"/>
          </a:xfrm>
        </p:spPr>
        <p:txBody>
          <a:bodyPr/>
          <a:lstStyle/>
          <a:p>
            <a:pPr marL="0" indent="0">
              <a:buNone/>
            </a:pPr>
            <a:r>
              <a:rPr lang="tr-TR" sz="1600" dirty="0">
                <a:solidFill>
                  <a:schemeClr val="accent2"/>
                </a:solidFill>
              </a:rPr>
              <a:t>Alanya Kalesi </a:t>
            </a:r>
            <a:endParaRPr lang="tr-TR" sz="1600" dirty="0" smtClean="0">
              <a:solidFill>
                <a:schemeClr val="accent2"/>
              </a:solidFill>
            </a:endParaRPr>
          </a:p>
          <a:p>
            <a:pPr marL="0" indent="0">
              <a:buNone/>
            </a:pPr>
            <a:r>
              <a:rPr lang="tr-TR" sz="1400" dirty="0">
                <a:solidFill>
                  <a:schemeClr val="bg2">
                    <a:lumMod val="75000"/>
                  </a:schemeClr>
                </a:solidFill>
              </a:rPr>
              <a:t>Alanya Kalesi, Antalya'nın ilçesi Alanya'nın simgelerinden biri olan kale. Denizden yaklaşık olarak 250 metre kadar yükselen bir yarımada üzerinde bulunmaktadır. Surlarının uzunluğu toplam olarak 6,5 kilometredir</a:t>
            </a:r>
            <a:r>
              <a:rPr lang="tr-TR" sz="1400" dirty="0" smtClean="0">
                <a:solidFill>
                  <a:schemeClr val="bg2">
                    <a:lumMod val="75000"/>
                  </a:schemeClr>
                </a:solidFill>
              </a:rPr>
              <a:t>. Surlardan </a:t>
            </a:r>
            <a:r>
              <a:rPr lang="tr-TR" sz="1400" dirty="0">
                <a:solidFill>
                  <a:schemeClr val="bg2">
                    <a:lumMod val="75000"/>
                  </a:schemeClr>
                </a:solidFill>
              </a:rPr>
              <a:t>geçen yol Eski dönemlerde </a:t>
            </a:r>
            <a:r>
              <a:rPr lang="tr-TR" sz="1400" dirty="0" err="1">
                <a:solidFill>
                  <a:schemeClr val="bg2">
                    <a:lumMod val="75000"/>
                  </a:schemeClr>
                </a:solidFill>
              </a:rPr>
              <a:t>Kandeleri</a:t>
            </a:r>
            <a:r>
              <a:rPr lang="tr-TR" sz="1400" dirty="0">
                <a:solidFill>
                  <a:schemeClr val="bg2">
                    <a:lumMod val="75000"/>
                  </a:schemeClr>
                </a:solidFill>
              </a:rPr>
              <a:t> olarak adlandırılan Alanya yerleşimine kale Helenistik dönemde inşa edilmiştir. Günümüzdeki tarihi dokusu 13.yüzyıl Selçuklu eseri olan kalenin tarihi Helenistik döneme kadar inmektedir. Kale, 1221 yılında kenti alıp yeniden inşa ettiren Selçuklu Sultanı I. Alaeddin Keykubad tarafından yaptırılmıştır. Kalede toplam 83 kule ve 140 burç vardır. </a:t>
            </a:r>
          </a:p>
          <a:p>
            <a:pPr marL="0" indent="0">
              <a:buNone/>
            </a:pPr>
            <a:r>
              <a:rPr lang="tr-TR" sz="1400" dirty="0">
                <a:solidFill>
                  <a:schemeClr val="bg2">
                    <a:lumMod val="75000"/>
                  </a:schemeClr>
                </a:solidFill>
              </a:rPr>
              <a:t>Villa Sunflower Hotel’ e mesafesi: </a:t>
            </a:r>
            <a:r>
              <a:rPr lang="tr-TR" sz="1400" dirty="0" smtClean="0">
                <a:solidFill>
                  <a:schemeClr val="bg2">
                    <a:lumMod val="75000"/>
                  </a:schemeClr>
                </a:solidFill>
              </a:rPr>
              <a:t>4,2 </a:t>
            </a:r>
            <a:r>
              <a:rPr lang="tr-TR" sz="1400" dirty="0">
                <a:solidFill>
                  <a:schemeClr val="bg2">
                    <a:lumMod val="75000"/>
                  </a:schemeClr>
                </a:solidFill>
              </a:rPr>
              <a:t>km</a:t>
            </a:r>
          </a:p>
          <a:p>
            <a:pPr marL="0" indent="0">
              <a:buNone/>
            </a:pPr>
            <a:endParaRPr lang="tr-TR" sz="1600" dirty="0" smtClean="0">
              <a:solidFill>
                <a:schemeClr val="accent2"/>
              </a:solidFill>
            </a:endParaRPr>
          </a:p>
          <a:p>
            <a:pPr marL="0" indent="0">
              <a:buNone/>
            </a:pPr>
            <a:endParaRPr lang="tr-TR" sz="1600" dirty="0">
              <a:solidFill>
                <a:schemeClr val="accent2"/>
              </a:solidFill>
            </a:endParaRPr>
          </a:p>
          <a:p>
            <a:pPr marL="0" indent="0">
              <a:buNone/>
            </a:pPr>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2060" y="3528150"/>
            <a:ext cx="6339147" cy="2922528"/>
          </a:xfrm>
          <a:prstGeom prst="rect">
            <a:avLst/>
          </a:prstGeom>
          <a:ln>
            <a:noFill/>
          </a:ln>
          <a:effectLst>
            <a:softEdge rad="112500"/>
          </a:effectLst>
        </p:spPr>
      </p:pic>
    </p:spTree>
    <p:extLst>
      <p:ext uri="{BB962C8B-B14F-4D97-AF65-F5344CB8AC3E}">
        <p14:creationId xmlns:p14="http://schemas.microsoft.com/office/powerpoint/2010/main" val="42428228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609600"/>
            <a:ext cx="8596667" cy="728749"/>
          </a:xfrm>
        </p:spPr>
        <p:txBody>
          <a:bodyPr>
            <a:normAutofit fontScale="90000"/>
          </a:bodyPr>
          <a:lstStyle/>
          <a:p>
            <a:r>
              <a:rPr lang="tr-TR" dirty="0"/>
              <a:t>DOĞAL HAYATI KORUMA VE KÜLTÜREL MİRAS</a:t>
            </a:r>
          </a:p>
        </p:txBody>
      </p:sp>
      <p:sp>
        <p:nvSpPr>
          <p:cNvPr id="3" name="İçerik Yer Tutucusu 2"/>
          <p:cNvSpPr>
            <a:spLocks noGrp="1"/>
          </p:cNvSpPr>
          <p:nvPr>
            <p:ph idx="1"/>
          </p:nvPr>
        </p:nvSpPr>
        <p:spPr>
          <a:xfrm>
            <a:off x="677334" y="1338349"/>
            <a:ext cx="8596667" cy="5261955"/>
          </a:xfrm>
        </p:spPr>
        <p:txBody>
          <a:bodyPr/>
          <a:lstStyle/>
          <a:p>
            <a:pPr marL="0" indent="0">
              <a:buNone/>
            </a:pPr>
            <a:r>
              <a:rPr lang="tr-TR" dirty="0" smtClean="0">
                <a:solidFill>
                  <a:schemeClr val="accent2"/>
                </a:solidFill>
              </a:rPr>
              <a:t>Kızıl Kule ( </a:t>
            </a:r>
            <a:r>
              <a:rPr lang="tr-TR" dirty="0" err="1" smtClean="0">
                <a:solidFill>
                  <a:schemeClr val="accent2"/>
                </a:solidFill>
              </a:rPr>
              <a:t>Red</a:t>
            </a:r>
            <a:r>
              <a:rPr lang="tr-TR" dirty="0" smtClean="0">
                <a:solidFill>
                  <a:schemeClr val="accent2"/>
                </a:solidFill>
              </a:rPr>
              <a:t> </a:t>
            </a:r>
            <a:r>
              <a:rPr lang="tr-TR" dirty="0" err="1" smtClean="0">
                <a:solidFill>
                  <a:schemeClr val="accent2"/>
                </a:solidFill>
              </a:rPr>
              <a:t>Tower</a:t>
            </a:r>
            <a:r>
              <a:rPr lang="tr-TR" dirty="0" smtClean="0">
                <a:solidFill>
                  <a:schemeClr val="accent2"/>
                </a:solidFill>
              </a:rPr>
              <a:t> )</a:t>
            </a:r>
          </a:p>
          <a:p>
            <a:pPr marL="0" indent="0">
              <a:buNone/>
            </a:pPr>
            <a:r>
              <a:rPr lang="tr-TR" sz="1400" dirty="0">
                <a:solidFill>
                  <a:schemeClr val="bg2">
                    <a:lumMod val="75000"/>
                  </a:schemeClr>
                </a:solidFill>
              </a:rPr>
              <a:t>Kızıl Kule, Antalya'nın ilçesi Alanya'da Alanya </a:t>
            </a:r>
            <a:r>
              <a:rPr lang="tr-TR" sz="1400" dirty="0" smtClean="0">
                <a:solidFill>
                  <a:schemeClr val="bg2">
                    <a:lumMod val="75000"/>
                  </a:schemeClr>
                </a:solidFill>
              </a:rPr>
              <a:t>Liman da </a:t>
            </a:r>
            <a:r>
              <a:rPr lang="tr-TR" sz="1400" dirty="0">
                <a:solidFill>
                  <a:schemeClr val="bg2">
                    <a:lumMod val="75000"/>
                  </a:schemeClr>
                </a:solidFill>
              </a:rPr>
              <a:t>bulunan Alanya Kalesi ile kentin simgelerinden biri olan kule. Kentin sembolü olan sekizgen planlı yapı 13. yüzyıl Selçuklu eseridir. 1226 yılında Selçuklu Sultanı I. Alaeddin Keykubad tarafından Sinop Kalesi'ni yapan Halepli yapı ustası Ebu Ali Reha el </a:t>
            </a:r>
            <a:r>
              <a:rPr lang="tr-TR" sz="1400" dirty="0" err="1">
                <a:solidFill>
                  <a:schemeClr val="bg2">
                    <a:lumMod val="75000"/>
                  </a:schemeClr>
                </a:solidFill>
              </a:rPr>
              <a:t>Kettani'ye</a:t>
            </a:r>
            <a:r>
              <a:rPr lang="tr-TR" sz="1400" dirty="0">
                <a:solidFill>
                  <a:schemeClr val="bg2">
                    <a:lumMod val="75000"/>
                  </a:schemeClr>
                </a:solidFill>
              </a:rPr>
              <a:t> yaptırılmıştır. İnşaat sırasında belli bir yükseklikten sonra taş blokları kaldırmak güç olduğu için üst kısmı pişmiş kırmızı tuğlalarla yapılmış ve bu nedenle </a:t>
            </a:r>
            <a:r>
              <a:rPr lang="tr-TR" sz="1400" dirty="0" err="1">
                <a:solidFill>
                  <a:schemeClr val="bg2">
                    <a:lumMod val="75000"/>
                  </a:schemeClr>
                </a:solidFill>
              </a:rPr>
              <a:t>Kızılkule</a:t>
            </a:r>
            <a:r>
              <a:rPr lang="tr-TR" sz="1400" dirty="0">
                <a:solidFill>
                  <a:schemeClr val="bg2">
                    <a:lumMod val="75000"/>
                  </a:schemeClr>
                </a:solidFill>
              </a:rPr>
              <a:t> adını almıştır. Kule denizden gelecek saldırılara karşı limanı ve tersaneyi korumak amacıyla yapılmış ve yüzyıllar boyunca askeri amaçla kullanılmıştır. 1950'li yıllarda onarılan kule 1979 yılında ziyarete açılarak birinci katı Alanya Etnografya Müzesi'ne dönüştürülmüştür</a:t>
            </a:r>
            <a:r>
              <a:rPr lang="tr-TR" sz="1400" dirty="0" smtClean="0">
                <a:solidFill>
                  <a:schemeClr val="bg2">
                    <a:lumMod val="75000"/>
                  </a:schemeClr>
                </a:solidFill>
              </a:rPr>
              <a:t>.</a:t>
            </a:r>
          </a:p>
          <a:p>
            <a:pPr marL="0" indent="0">
              <a:buNone/>
            </a:pPr>
            <a:r>
              <a:rPr lang="tr-TR" sz="1400" dirty="0">
                <a:solidFill>
                  <a:schemeClr val="bg2">
                    <a:lumMod val="75000"/>
                  </a:schemeClr>
                </a:solidFill>
              </a:rPr>
              <a:t>Villa Sunflower Hotel’ e mesafesi: </a:t>
            </a:r>
            <a:r>
              <a:rPr lang="tr-TR" sz="1400" dirty="0" smtClean="0">
                <a:solidFill>
                  <a:schemeClr val="bg2">
                    <a:lumMod val="75000"/>
                  </a:schemeClr>
                </a:solidFill>
              </a:rPr>
              <a:t>1,6 </a:t>
            </a:r>
            <a:r>
              <a:rPr lang="tr-TR" sz="1400" dirty="0">
                <a:solidFill>
                  <a:schemeClr val="bg2">
                    <a:lumMod val="75000"/>
                  </a:schemeClr>
                </a:solidFill>
              </a:rPr>
              <a:t>km</a:t>
            </a:r>
          </a:p>
          <a:p>
            <a:pPr marL="0" indent="0">
              <a:buNone/>
            </a:pPr>
            <a:endParaRPr lang="tr-TR" sz="1400" dirty="0" smtClean="0">
              <a:solidFill>
                <a:schemeClr val="bg2">
                  <a:lumMod val="75000"/>
                </a:schemeClr>
              </a:solidFill>
            </a:endParaRPr>
          </a:p>
          <a:p>
            <a:pPr marL="0" indent="0">
              <a:buNone/>
            </a:pPr>
            <a:endParaRPr lang="tr-TR" sz="1400" dirty="0">
              <a:solidFill>
                <a:schemeClr val="bg2">
                  <a:lumMod val="75000"/>
                </a:schemeClr>
              </a:solidFill>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362" y="4081549"/>
            <a:ext cx="5469775" cy="2518755"/>
          </a:xfrm>
          <a:prstGeom prst="rect">
            <a:avLst/>
          </a:prstGeom>
          <a:ln>
            <a:noFill/>
          </a:ln>
          <a:effectLst>
            <a:softEdge rad="112500"/>
          </a:effectLst>
        </p:spPr>
      </p:pic>
    </p:spTree>
    <p:extLst>
      <p:ext uri="{BB962C8B-B14F-4D97-AF65-F5344CB8AC3E}">
        <p14:creationId xmlns:p14="http://schemas.microsoft.com/office/powerpoint/2010/main" val="25095037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609600"/>
            <a:ext cx="8596668" cy="753687"/>
          </a:xfrm>
        </p:spPr>
        <p:txBody>
          <a:bodyPr>
            <a:normAutofit fontScale="90000"/>
          </a:bodyPr>
          <a:lstStyle/>
          <a:p>
            <a:r>
              <a:rPr lang="tr-TR" dirty="0"/>
              <a:t>DOĞAL HAYATI KORUMA VE KÜLTÜREL MİRAS</a:t>
            </a:r>
          </a:p>
        </p:txBody>
      </p:sp>
      <p:sp>
        <p:nvSpPr>
          <p:cNvPr id="3" name="İçerik Yer Tutucusu 2"/>
          <p:cNvSpPr>
            <a:spLocks noGrp="1"/>
          </p:cNvSpPr>
          <p:nvPr>
            <p:ph idx="1"/>
          </p:nvPr>
        </p:nvSpPr>
        <p:spPr>
          <a:xfrm>
            <a:off x="677334" y="1305098"/>
            <a:ext cx="8596668" cy="5370021"/>
          </a:xfrm>
        </p:spPr>
        <p:txBody>
          <a:bodyPr/>
          <a:lstStyle/>
          <a:p>
            <a:pPr marL="0" indent="0">
              <a:buNone/>
            </a:pPr>
            <a:r>
              <a:rPr lang="tr-TR" dirty="0" smtClean="0">
                <a:solidFill>
                  <a:schemeClr val="accent2"/>
                </a:solidFill>
              </a:rPr>
              <a:t>Dim Mağarası </a:t>
            </a:r>
          </a:p>
          <a:p>
            <a:pPr marL="0" indent="0">
              <a:buNone/>
            </a:pPr>
            <a:r>
              <a:rPr lang="tr-TR" sz="1200" dirty="0">
                <a:solidFill>
                  <a:schemeClr val="bg2">
                    <a:lumMod val="75000"/>
                  </a:schemeClr>
                </a:solidFill>
              </a:rPr>
              <a:t>Dim Mağarası, Alanya'nın doğusunda, 1691 m. yüksekliğindeki </a:t>
            </a:r>
            <a:r>
              <a:rPr lang="tr-TR" sz="1200" dirty="0" err="1">
                <a:solidFill>
                  <a:schemeClr val="bg2">
                    <a:lumMod val="75000"/>
                  </a:schemeClr>
                </a:solidFill>
              </a:rPr>
              <a:t>Cebireis</a:t>
            </a:r>
            <a:r>
              <a:rPr lang="tr-TR" sz="1200" dirty="0">
                <a:solidFill>
                  <a:schemeClr val="bg2">
                    <a:lumMod val="75000"/>
                  </a:schemeClr>
                </a:solidFill>
              </a:rPr>
              <a:t> Dağı'nın batı yamacında bulunur. Dim Mağarası otoparkının hemen ön kısmında, 232 m aşağıda piknik alanı olarak kullanılan, tabanı çınar ağaçları, yamaçları çam ormanları ile kaplı bulunan Dim Çayı ve Dim Vadisi yer alır. Çevrede yaşayan insanlara </a:t>
            </a:r>
            <a:r>
              <a:rPr lang="tr-TR" sz="1200" dirty="0" err="1">
                <a:solidFill>
                  <a:schemeClr val="bg2">
                    <a:lumMod val="75000"/>
                  </a:schemeClr>
                </a:solidFill>
              </a:rPr>
              <a:t>Dimli</a:t>
            </a:r>
            <a:r>
              <a:rPr lang="tr-TR" sz="1200" dirty="0">
                <a:solidFill>
                  <a:schemeClr val="bg2">
                    <a:lumMod val="75000"/>
                  </a:schemeClr>
                </a:solidFill>
              </a:rPr>
              <a:t> denilmektedir. Bu nedenle de mağaraya Dim Mağarası adı verilmiştir. Dim Mağarası'nın toplam uzunluğu 410 m. yatay ve </a:t>
            </a:r>
            <a:r>
              <a:rPr lang="tr-TR" sz="1200" dirty="0" err="1">
                <a:solidFill>
                  <a:schemeClr val="bg2">
                    <a:lumMod val="75000"/>
                  </a:schemeClr>
                </a:solidFill>
              </a:rPr>
              <a:t>yarıkuru</a:t>
            </a:r>
            <a:r>
              <a:rPr lang="tr-TR" sz="1200" dirty="0">
                <a:solidFill>
                  <a:schemeClr val="bg2">
                    <a:lumMod val="75000"/>
                  </a:schemeClr>
                </a:solidFill>
              </a:rPr>
              <a:t> mağara sınıfındadır. 360 metrelik bölümü ziyarete açıktır</a:t>
            </a:r>
            <a:r>
              <a:rPr lang="tr-TR" sz="1200" dirty="0" smtClean="0">
                <a:solidFill>
                  <a:schemeClr val="bg2">
                    <a:lumMod val="75000"/>
                  </a:schemeClr>
                </a:solidFill>
              </a:rPr>
              <a:t>.</a:t>
            </a:r>
          </a:p>
          <a:p>
            <a:pPr marL="0" indent="0">
              <a:buNone/>
            </a:pPr>
            <a:r>
              <a:rPr lang="tr-TR" sz="1200" dirty="0" smtClean="0">
                <a:solidFill>
                  <a:schemeClr val="bg2">
                    <a:lumMod val="75000"/>
                  </a:schemeClr>
                </a:solidFill>
              </a:rPr>
              <a:t>Mağara </a:t>
            </a:r>
            <a:r>
              <a:rPr lang="tr-TR" sz="1200" dirty="0">
                <a:solidFill>
                  <a:schemeClr val="bg2">
                    <a:lumMod val="75000"/>
                  </a:schemeClr>
                </a:solidFill>
              </a:rPr>
              <a:t>içi sıcaklığı yıl içinde sabit olup, 18 °C derecedir. Mağara içinde küçük havuzlar ve son bölümde 200 m² yüzeyli, 2 metre derinliğinde bir göl vardır ‎. Dim Mağarası İşletmesi 24 Ekim 2002 Tarihinde Uluslararası Turizme Açık Mağaralar Birliği’nin “International Show </a:t>
            </a:r>
            <a:r>
              <a:rPr lang="tr-TR" sz="1200" dirty="0" err="1">
                <a:solidFill>
                  <a:schemeClr val="bg2">
                    <a:lumMod val="75000"/>
                  </a:schemeClr>
                </a:solidFill>
              </a:rPr>
              <a:t>Caves</a:t>
            </a:r>
            <a:r>
              <a:rPr lang="tr-TR" sz="1200" dirty="0">
                <a:solidFill>
                  <a:schemeClr val="bg2">
                    <a:lumMod val="75000"/>
                  </a:schemeClr>
                </a:solidFill>
              </a:rPr>
              <a:t> </a:t>
            </a:r>
            <a:r>
              <a:rPr lang="tr-TR" sz="1200" dirty="0" err="1">
                <a:solidFill>
                  <a:schemeClr val="bg2">
                    <a:lumMod val="75000"/>
                  </a:schemeClr>
                </a:solidFill>
              </a:rPr>
              <a:t>Association</a:t>
            </a:r>
            <a:r>
              <a:rPr lang="tr-TR" sz="1200" dirty="0">
                <a:solidFill>
                  <a:schemeClr val="bg2">
                    <a:lumMod val="75000"/>
                  </a:schemeClr>
                </a:solidFill>
              </a:rPr>
              <a:t>” (ISCA) üyeliğine kabul edilmiştir</a:t>
            </a:r>
            <a:r>
              <a:rPr lang="tr-TR" sz="1200" dirty="0" smtClean="0">
                <a:solidFill>
                  <a:schemeClr val="bg2">
                    <a:lumMod val="75000"/>
                  </a:schemeClr>
                </a:solidFill>
              </a:rPr>
              <a:t>. </a:t>
            </a:r>
            <a:r>
              <a:rPr lang="tr-TR" sz="1200" dirty="0">
                <a:solidFill>
                  <a:schemeClr val="bg2">
                    <a:lumMod val="75000"/>
                  </a:schemeClr>
                </a:solidFill>
              </a:rPr>
              <a:t>Dim Mağarası, Türkiye’de özel teşebbüs tarafından turizme açılıp işletilen ilk mağaradır</a:t>
            </a:r>
            <a:r>
              <a:rPr lang="tr-TR" sz="1200" dirty="0" smtClean="0">
                <a:solidFill>
                  <a:schemeClr val="bg2">
                    <a:lumMod val="75000"/>
                  </a:schemeClr>
                </a:solidFill>
              </a:rPr>
              <a:t>.</a:t>
            </a:r>
          </a:p>
          <a:p>
            <a:pPr marL="0" indent="0">
              <a:buNone/>
            </a:pPr>
            <a:r>
              <a:rPr lang="tr-TR" sz="1200" dirty="0">
                <a:solidFill>
                  <a:schemeClr val="bg2">
                    <a:lumMod val="75000"/>
                  </a:schemeClr>
                </a:solidFill>
              </a:rPr>
              <a:t>Villa Sunflower Hotel’ e mesafesi: </a:t>
            </a:r>
            <a:r>
              <a:rPr lang="tr-TR" sz="1200" dirty="0" smtClean="0">
                <a:solidFill>
                  <a:schemeClr val="bg2">
                    <a:lumMod val="75000"/>
                  </a:schemeClr>
                </a:solidFill>
              </a:rPr>
              <a:t>14,2 km</a:t>
            </a:r>
          </a:p>
          <a:p>
            <a:pPr marL="0" indent="0">
              <a:buNone/>
            </a:pPr>
            <a:endParaRPr lang="tr-TR" sz="1200" dirty="0">
              <a:solidFill>
                <a:schemeClr val="bg2">
                  <a:lumMod val="75000"/>
                </a:schemeClr>
              </a:solidFill>
            </a:endParaRPr>
          </a:p>
          <a:p>
            <a:pPr marL="0" indent="0">
              <a:buNone/>
            </a:pPr>
            <a:endParaRPr lang="tr-TR" sz="1400" dirty="0">
              <a:solidFill>
                <a:schemeClr val="bg2">
                  <a:lumMod val="75000"/>
                </a:schemeClr>
              </a:solidFill>
            </a:endParaRP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901" y="4297680"/>
            <a:ext cx="3720099" cy="2189800"/>
          </a:xfrm>
          <a:prstGeom prst="rect">
            <a:avLst/>
          </a:prstGeom>
          <a:ln>
            <a:noFill/>
          </a:ln>
          <a:effectLst>
            <a:softEdge rad="112500"/>
          </a:effectLst>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4035" y="3547918"/>
            <a:ext cx="3115195" cy="2340263"/>
          </a:xfrm>
          <a:prstGeom prst="rect">
            <a:avLst/>
          </a:prstGeom>
          <a:ln>
            <a:noFill/>
          </a:ln>
          <a:effectLst>
            <a:softEdge rad="112500"/>
          </a:effectLst>
        </p:spPr>
      </p:pic>
    </p:spTree>
    <p:extLst>
      <p:ext uri="{BB962C8B-B14F-4D97-AF65-F5344CB8AC3E}">
        <p14:creationId xmlns:p14="http://schemas.microsoft.com/office/powerpoint/2010/main" val="9298233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39832" y="423948"/>
            <a:ext cx="8534170" cy="689957"/>
          </a:xfrm>
        </p:spPr>
        <p:txBody>
          <a:bodyPr>
            <a:normAutofit fontScale="90000"/>
          </a:bodyPr>
          <a:lstStyle/>
          <a:p>
            <a:r>
              <a:rPr lang="tr-TR" dirty="0"/>
              <a:t>DOĞAL HAYATI KORUMA VE KÜLTÜREL MİRAS</a:t>
            </a:r>
          </a:p>
        </p:txBody>
      </p:sp>
      <p:sp>
        <p:nvSpPr>
          <p:cNvPr id="3" name="İçerik Yer Tutucusu 2"/>
          <p:cNvSpPr>
            <a:spLocks noGrp="1"/>
          </p:cNvSpPr>
          <p:nvPr>
            <p:ph idx="1"/>
          </p:nvPr>
        </p:nvSpPr>
        <p:spPr>
          <a:xfrm>
            <a:off x="739832" y="1221971"/>
            <a:ext cx="8534169" cy="4819391"/>
          </a:xfrm>
        </p:spPr>
        <p:txBody>
          <a:bodyPr/>
          <a:lstStyle/>
          <a:p>
            <a:pPr marL="0" indent="0">
              <a:buNone/>
            </a:pPr>
            <a:r>
              <a:rPr lang="tr-TR" dirty="0">
                <a:solidFill>
                  <a:schemeClr val="accent1"/>
                </a:solidFill>
              </a:rPr>
              <a:t>Aspendos </a:t>
            </a:r>
            <a:r>
              <a:rPr lang="tr-TR" dirty="0" smtClean="0">
                <a:solidFill>
                  <a:schemeClr val="accent1"/>
                </a:solidFill>
              </a:rPr>
              <a:t>Tiyatrosu</a:t>
            </a:r>
          </a:p>
          <a:p>
            <a:pPr marL="0" indent="0">
              <a:buNone/>
            </a:pPr>
            <a:r>
              <a:rPr lang="tr-TR" sz="1600" dirty="0">
                <a:solidFill>
                  <a:schemeClr val="bg2">
                    <a:lumMod val="75000"/>
                  </a:schemeClr>
                </a:solidFill>
              </a:rPr>
              <a:t>Aspendos Antalya ile Serik ilçesinde bulunan Belkıs köyünde yer alan antik tiyatrosuyla meşhur antik kenttir. Antik tiyatrolar arasında en iyi şekilde </a:t>
            </a:r>
            <a:r>
              <a:rPr lang="tr-TR" sz="1600" dirty="0" smtClean="0">
                <a:solidFill>
                  <a:schemeClr val="bg2">
                    <a:lumMod val="75000"/>
                  </a:schemeClr>
                </a:solidFill>
              </a:rPr>
              <a:t>korunmuş açık </a:t>
            </a:r>
            <a:r>
              <a:rPr lang="tr-TR" sz="1600" dirty="0">
                <a:solidFill>
                  <a:schemeClr val="bg2">
                    <a:lumMod val="75000"/>
                  </a:schemeClr>
                </a:solidFill>
              </a:rPr>
              <a:t>hava tiyatrosudur. </a:t>
            </a:r>
            <a:r>
              <a:rPr lang="tr-TR" sz="1600" dirty="0" err="1">
                <a:solidFill>
                  <a:schemeClr val="bg2">
                    <a:lumMod val="75000"/>
                  </a:schemeClr>
                </a:solidFill>
              </a:rPr>
              <a:t>Antonius</a:t>
            </a:r>
            <a:r>
              <a:rPr lang="tr-TR" sz="1600" dirty="0">
                <a:solidFill>
                  <a:schemeClr val="bg2">
                    <a:lumMod val="75000"/>
                  </a:schemeClr>
                </a:solidFill>
              </a:rPr>
              <a:t> </a:t>
            </a:r>
            <a:r>
              <a:rPr lang="tr-TR" sz="1600" dirty="0" err="1">
                <a:solidFill>
                  <a:schemeClr val="bg2">
                    <a:lumMod val="75000"/>
                  </a:schemeClr>
                </a:solidFill>
              </a:rPr>
              <a:t>Piu</a:t>
            </a:r>
            <a:r>
              <a:rPr lang="tr-TR" sz="1600" dirty="0">
                <a:solidFill>
                  <a:schemeClr val="bg2">
                    <a:lumMod val="75000"/>
                  </a:schemeClr>
                </a:solidFill>
              </a:rPr>
              <a:t> zamanında yapımına başlanmış, </a:t>
            </a:r>
            <a:r>
              <a:rPr lang="tr-TR" sz="1600" dirty="0" err="1">
                <a:solidFill>
                  <a:schemeClr val="bg2">
                    <a:lumMod val="75000"/>
                  </a:schemeClr>
                </a:solidFill>
              </a:rPr>
              <a:t>Marcus</a:t>
            </a:r>
            <a:r>
              <a:rPr lang="tr-TR" sz="1600" dirty="0">
                <a:solidFill>
                  <a:schemeClr val="bg2">
                    <a:lumMod val="75000"/>
                  </a:schemeClr>
                </a:solidFill>
              </a:rPr>
              <a:t> </a:t>
            </a:r>
            <a:r>
              <a:rPr lang="tr-TR" sz="1600" dirty="0" err="1">
                <a:solidFill>
                  <a:schemeClr val="bg2">
                    <a:lumMod val="75000"/>
                  </a:schemeClr>
                </a:solidFill>
              </a:rPr>
              <a:t>Aurelius</a:t>
            </a:r>
            <a:r>
              <a:rPr lang="tr-TR" sz="1600" dirty="0">
                <a:solidFill>
                  <a:schemeClr val="bg2">
                    <a:lumMod val="75000"/>
                  </a:schemeClr>
                </a:solidFill>
              </a:rPr>
              <a:t> zamanında tamamlanmıştır (138-164). Her yıl binlerce yerli, </a:t>
            </a:r>
            <a:r>
              <a:rPr lang="tr-TR" sz="1600" dirty="0" smtClean="0">
                <a:solidFill>
                  <a:schemeClr val="bg2">
                    <a:lumMod val="75000"/>
                  </a:schemeClr>
                </a:solidFill>
              </a:rPr>
              <a:t>yabancı turist </a:t>
            </a:r>
            <a:r>
              <a:rPr lang="tr-TR" sz="1600" dirty="0">
                <a:solidFill>
                  <a:schemeClr val="bg2">
                    <a:lumMod val="75000"/>
                  </a:schemeClr>
                </a:solidFill>
              </a:rPr>
              <a:t>Aspendos'u gezmektedir. Aspendos; tiyatro, konserler ve etkinlikler için kullanılmaktadır.</a:t>
            </a:r>
          </a:p>
          <a:p>
            <a:pPr marL="0" indent="0">
              <a:buNone/>
            </a:pPr>
            <a:r>
              <a:rPr lang="tr-TR" sz="1600" dirty="0">
                <a:solidFill>
                  <a:schemeClr val="bg2">
                    <a:lumMod val="75000"/>
                  </a:schemeClr>
                </a:solidFill>
              </a:rPr>
              <a:t>Aspendos, kendinizi eski çağlarda hissetmek için en uygun yer olmakla birlikte, ziyaretinizde eşsiz hikâyesini de öğrenmeye hazır olun..</a:t>
            </a:r>
          </a:p>
          <a:p>
            <a:pPr marL="0" indent="0">
              <a:buNone/>
            </a:pPr>
            <a:r>
              <a:rPr lang="tr-TR" sz="1600" dirty="0" smtClean="0">
                <a:solidFill>
                  <a:schemeClr val="bg2">
                    <a:lumMod val="75000"/>
                  </a:schemeClr>
                </a:solidFill>
              </a:rPr>
              <a:t>Villa Sunflower Hotel’ </a:t>
            </a:r>
            <a:r>
              <a:rPr lang="tr-TR" sz="1600" dirty="0">
                <a:solidFill>
                  <a:schemeClr val="bg2">
                    <a:lumMod val="75000"/>
                  </a:schemeClr>
                </a:solidFill>
              </a:rPr>
              <a:t>e mesafesi: </a:t>
            </a:r>
            <a:r>
              <a:rPr lang="tr-TR" sz="1600" dirty="0" smtClean="0">
                <a:solidFill>
                  <a:schemeClr val="bg2">
                    <a:lumMod val="75000"/>
                  </a:schemeClr>
                </a:solidFill>
              </a:rPr>
              <a:t>94 km</a:t>
            </a:r>
            <a:endParaRPr lang="tr-TR" sz="1600" dirty="0">
              <a:solidFill>
                <a:schemeClr val="bg2">
                  <a:lumMod val="75000"/>
                </a:schemeClr>
              </a:solidFill>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832" y="4007080"/>
            <a:ext cx="7331826" cy="23991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65525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556954"/>
            <a:ext cx="8596668" cy="831271"/>
          </a:xfrm>
        </p:spPr>
        <p:txBody>
          <a:bodyPr>
            <a:normAutofit fontScale="90000"/>
          </a:bodyPr>
          <a:lstStyle/>
          <a:p>
            <a:r>
              <a:rPr lang="tr-TR" dirty="0"/>
              <a:t>DOĞAL HAYATI KORUMA VE KÜLTÜREL MİRAS</a:t>
            </a:r>
          </a:p>
        </p:txBody>
      </p:sp>
      <p:sp>
        <p:nvSpPr>
          <p:cNvPr id="3" name="İçerik Yer Tutucusu 2"/>
          <p:cNvSpPr>
            <a:spLocks noGrp="1"/>
          </p:cNvSpPr>
          <p:nvPr>
            <p:ph idx="1"/>
          </p:nvPr>
        </p:nvSpPr>
        <p:spPr>
          <a:xfrm>
            <a:off x="677334" y="1463041"/>
            <a:ext cx="8596668" cy="4578322"/>
          </a:xfrm>
        </p:spPr>
        <p:txBody>
          <a:bodyPr>
            <a:normAutofit/>
          </a:bodyPr>
          <a:lstStyle/>
          <a:p>
            <a:pPr marL="0" indent="0">
              <a:buNone/>
            </a:pPr>
            <a:r>
              <a:rPr lang="tr-TR" dirty="0">
                <a:solidFill>
                  <a:schemeClr val="accent1"/>
                </a:solidFill>
              </a:rPr>
              <a:t>Side Antik </a:t>
            </a:r>
            <a:r>
              <a:rPr lang="tr-TR" dirty="0" smtClean="0">
                <a:solidFill>
                  <a:schemeClr val="accent1"/>
                </a:solidFill>
              </a:rPr>
              <a:t>Kenti</a:t>
            </a:r>
          </a:p>
          <a:p>
            <a:pPr marL="0" indent="0">
              <a:buNone/>
            </a:pPr>
            <a:r>
              <a:rPr lang="tr-TR" sz="1700" dirty="0">
                <a:solidFill>
                  <a:schemeClr val="bg2">
                    <a:lumMod val="75000"/>
                  </a:schemeClr>
                </a:solidFill>
              </a:rPr>
              <a:t>Adımınızı attığınız ilk andan itibaren kendinizi insanlık tarihinin en eski dönemlerine yolculuğa çıkmış gibi hissedeceğiniz Side Antik Kenti; </a:t>
            </a:r>
            <a:r>
              <a:rPr lang="tr-TR" sz="1700" dirty="0" smtClean="0">
                <a:solidFill>
                  <a:schemeClr val="bg2">
                    <a:lumMod val="75000"/>
                  </a:schemeClr>
                </a:solidFill>
              </a:rPr>
              <a:t>Lidyalılardan Perslere</a:t>
            </a:r>
            <a:r>
              <a:rPr lang="tr-TR" sz="1700" dirty="0">
                <a:solidFill>
                  <a:schemeClr val="bg2">
                    <a:lumMod val="75000"/>
                  </a:schemeClr>
                </a:solidFill>
              </a:rPr>
              <a:t>, Büyük İskender’den, Helen krallıklarına ve Romalılara kadar pek çok uygarlığa ev sahipliği yapmıştır. Side’ </a:t>
            </a:r>
            <a:r>
              <a:rPr lang="tr-TR" sz="1700" dirty="0" err="1">
                <a:solidFill>
                  <a:schemeClr val="bg2">
                    <a:lumMod val="75000"/>
                  </a:schemeClr>
                </a:solidFill>
              </a:rPr>
              <a:t>nin</a:t>
            </a:r>
            <a:r>
              <a:rPr lang="tr-TR" sz="1700" dirty="0">
                <a:solidFill>
                  <a:schemeClr val="bg2">
                    <a:lumMod val="75000"/>
                  </a:schemeClr>
                </a:solidFill>
              </a:rPr>
              <a:t> tarihi M.Ö. VII. Yüzyıla </a:t>
            </a:r>
            <a:r>
              <a:rPr lang="tr-TR" sz="1700" dirty="0" smtClean="0">
                <a:solidFill>
                  <a:schemeClr val="bg2">
                    <a:lumMod val="75000"/>
                  </a:schemeClr>
                </a:solidFill>
              </a:rPr>
              <a:t>kadar dayanmakta </a:t>
            </a:r>
            <a:r>
              <a:rPr lang="tr-TR" sz="1700" dirty="0">
                <a:solidFill>
                  <a:schemeClr val="bg2">
                    <a:lumMod val="75000"/>
                  </a:schemeClr>
                </a:solidFill>
              </a:rPr>
              <a:t>olup, Yunan, Roma, Bizans dönemlerinin yapısal özelliklerini gözler önüne sermektedir.</a:t>
            </a:r>
          </a:p>
          <a:p>
            <a:pPr marL="0" indent="0">
              <a:buNone/>
            </a:pPr>
            <a:r>
              <a:rPr lang="tr-TR" sz="1700" dirty="0">
                <a:solidFill>
                  <a:schemeClr val="bg2">
                    <a:lumMod val="75000"/>
                  </a:schemeClr>
                </a:solidFill>
              </a:rPr>
              <a:t>Özellikle tarihin içinde yaşamak istiyorsanız Side tam size göre! Tarihi Tiyatrosu, hemen kumsalın yanında uzanan tarihi kalıntıları, </a:t>
            </a:r>
            <a:r>
              <a:rPr lang="tr-TR" sz="1700" dirty="0" err="1">
                <a:solidFill>
                  <a:schemeClr val="bg2">
                    <a:lumMod val="75000"/>
                  </a:schemeClr>
                </a:solidFill>
              </a:rPr>
              <a:t>Apollon</a:t>
            </a:r>
            <a:r>
              <a:rPr lang="tr-TR" sz="1700" dirty="0">
                <a:solidFill>
                  <a:schemeClr val="bg2">
                    <a:lumMod val="75000"/>
                  </a:schemeClr>
                </a:solidFill>
              </a:rPr>
              <a:t> Tapınağı, </a:t>
            </a:r>
            <a:r>
              <a:rPr lang="tr-TR" sz="1700" dirty="0" err="1" smtClean="0">
                <a:solidFill>
                  <a:schemeClr val="bg2">
                    <a:lumMod val="75000"/>
                  </a:schemeClr>
                </a:solidFill>
              </a:rPr>
              <a:t>Büyükİhtişamlı</a:t>
            </a:r>
            <a:r>
              <a:rPr lang="tr-TR" sz="1700" dirty="0" smtClean="0">
                <a:solidFill>
                  <a:schemeClr val="bg2">
                    <a:lumMod val="75000"/>
                  </a:schemeClr>
                </a:solidFill>
              </a:rPr>
              <a:t> </a:t>
            </a:r>
            <a:r>
              <a:rPr lang="tr-TR" sz="1700" dirty="0">
                <a:solidFill>
                  <a:schemeClr val="bg2">
                    <a:lumMod val="75000"/>
                  </a:schemeClr>
                </a:solidFill>
              </a:rPr>
              <a:t>Kent Kapısı, Hamamları, Agorası, Eski Evleri ve müzesi ile size tarihi en ince ayrıntılarına kadar yaşatacaktır</a:t>
            </a:r>
            <a:r>
              <a:rPr lang="tr-TR" sz="1700" dirty="0" smtClean="0">
                <a:solidFill>
                  <a:schemeClr val="bg2">
                    <a:lumMod val="75000"/>
                  </a:schemeClr>
                </a:solidFill>
              </a:rPr>
              <a:t>.</a:t>
            </a:r>
            <a:endParaRPr lang="tr-TR" sz="1700" dirty="0">
              <a:solidFill>
                <a:schemeClr val="bg2">
                  <a:lumMod val="75000"/>
                </a:schemeClr>
              </a:solidFill>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598" y="4563688"/>
            <a:ext cx="4250227" cy="2036618"/>
          </a:xfrm>
          <a:prstGeom prst="rect">
            <a:avLst/>
          </a:prstGeom>
          <a:ln>
            <a:noFill/>
          </a:ln>
          <a:effectLst>
            <a:softEdge rad="112500"/>
          </a:effectLst>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8627" y="4291713"/>
            <a:ext cx="3378297" cy="1749650"/>
          </a:xfrm>
          <a:prstGeom prst="rect">
            <a:avLst/>
          </a:prstGeom>
          <a:ln>
            <a:noFill/>
          </a:ln>
          <a:effectLst>
            <a:softEdge rad="112500"/>
          </a:effectLst>
        </p:spPr>
      </p:pic>
    </p:spTree>
    <p:extLst>
      <p:ext uri="{BB962C8B-B14F-4D97-AF65-F5344CB8AC3E}">
        <p14:creationId xmlns:p14="http://schemas.microsoft.com/office/powerpoint/2010/main" val="7179807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15142" y="532015"/>
            <a:ext cx="8658860" cy="839585"/>
          </a:xfrm>
        </p:spPr>
        <p:txBody>
          <a:bodyPr>
            <a:normAutofit/>
          </a:bodyPr>
          <a:lstStyle/>
          <a:p>
            <a:r>
              <a:rPr lang="tr-TR" sz="3200" dirty="0"/>
              <a:t>DOĞAL HAYATI KORUMA VE KÜLTÜREL MİRAS</a:t>
            </a:r>
          </a:p>
        </p:txBody>
      </p:sp>
      <p:sp>
        <p:nvSpPr>
          <p:cNvPr id="3" name="İçerik Yer Tutucusu 2"/>
          <p:cNvSpPr>
            <a:spLocks noGrp="1"/>
          </p:cNvSpPr>
          <p:nvPr>
            <p:ph idx="1"/>
          </p:nvPr>
        </p:nvSpPr>
        <p:spPr>
          <a:xfrm>
            <a:off x="739834" y="1263535"/>
            <a:ext cx="8534168" cy="4777827"/>
          </a:xfrm>
        </p:spPr>
        <p:txBody>
          <a:bodyPr/>
          <a:lstStyle/>
          <a:p>
            <a:pPr marL="0" indent="0">
              <a:buNone/>
            </a:pPr>
            <a:r>
              <a:rPr lang="tr-TR" sz="1600" dirty="0">
                <a:solidFill>
                  <a:schemeClr val="bg2">
                    <a:lumMod val="75000"/>
                  </a:schemeClr>
                </a:solidFill>
              </a:rPr>
              <a:t>Antalya’nın Manavgat ilçesinde yer alan antik kent; tarihi kalıntılarla dolu denizi ve altın gibi plajları ile tarih ve doğayı bir arada sunmaktadır. Ayrıca bölgedeki kalıntı ve batıklara dalış yapma şansına sahip olacak, yeryüzündeki en eşsiz gün batımına tanıklık edeceksiniz. </a:t>
            </a:r>
            <a:r>
              <a:rPr lang="tr-TR" sz="1600" dirty="0" err="1">
                <a:solidFill>
                  <a:schemeClr val="bg2">
                    <a:lumMod val="75000"/>
                  </a:schemeClr>
                </a:solidFill>
              </a:rPr>
              <a:t>Apollon</a:t>
            </a:r>
            <a:r>
              <a:rPr lang="tr-TR" sz="1600" dirty="0">
                <a:solidFill>
                  <a:schemeClr val="bg2">
                    <a:lumMod val="75000"/>
                  </a:schemeClr>
                </a:solidFill>
              </a:rPr>
              <a:t> Tapınağı’nın hemen üzerinden batan Akdeniz güneşi özellikle fotoğraf tutkunlarına görsel bir şölen sunacaktır.</a:t>
            </a:r>
          </a:p>
          <a:p>
            <a:pPr marL="0" indent="0">
              <a:buNone/>
            </a:pPr>
            <a:r>
              <a:rPr lang="tr-TR" sz="1600" dirty="0" smtClean="0">
                <a:solidFill>
                  <a:schemeClr val="bg2">
                    <a:lumMod val="75000"/>
                  </a:schemeClr>
                </a:solidFill>
              </a:rPr>
              <a:t>Villa Sunflower Hotel</a:t>
            </a:r>
            <a:r>
              <a:rPr lang="tr-TR" sz="1600" dirty="0">
                <a:solidFill>
                  <a:schemeClr val="bg2">
                    <a:lumMod val="75000"/>
                  </a:schemeClr>
                </a:solidFill>
              </a:rPr>
              <a:t>’ mesafesi: </a:t>
            </a:r>
            <a:r>
              <a:rPr lang="tr-TR" sz="1600" dirty="0" smtClean="0">
                <a:solidFill>
                  <a:schemeClr val="bg2">
                    <a:lumMod val="75000"/>
                  </a:schemeClr>
                </a:solidFill>
              </a:rPr>
              <a:t>65 </a:t>
            </a:r>
            <a:r>
              <a:rPr lang="tr-TR" sz="1600" dirty="0">
                <a:solidFill>
                  <a:schemeClr val="bg2">
                    <a:lumMod val="75000"/>
                  </a:schemeClr>
                </a:solidFill>
              </a:rPr>
              <a:t>km.</a:t>
            </a:r>
          </a:p>
          <a:p>
            <a:pPr marL="0" indent="0">
              <a:buNone/>
            </a:pPr>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353" y="3266902"/>
            <a:ext cx="6336723" cy="3103808"/>
          </a:xfrm>
          <a:prstGeom prst="rect">
            <a:avLst/>
          </a:prstGeom>
          <a:ln>
            <a:noFill/>
          </a:ln>
          <a:effectLst>
            <a:softEdge rad="112500"/>
          </a:effectLst>
        </p:spPr>
      </p:pic>
    </p:spTree>
    <p:extLst>
      <p:ext uri="{BB962C8B-B14F-4D97-AF65-F5344CB8AC3E}">
        <p14:creationId xmlns:p14="http://schemas.microsoft.com/office/powerpoint/2010/main" val="38891394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73825" y="440576"/>
            <a:ext cx="8800178" cy="623453"/>
          </a:xfrm>
        </p:spPr>
        <p:txBody>
          <a:bodyPr>
            <a:normAutofit fontScale="90000"/>
          </a:bodyPr>
          <a:lstStyle/>
          <a:p>
            <a:r>
              <a:rPr lang="tr-TR" dirty="0"/>
              <a:t>DOĞAL HAYATI KORUMA VE KÜLTÜREL MİRAS</a:t>
            </a:r>
          </a:p>
        </p:txBody>
      </p:sp>
      <p:sp>
        <p:nvSpPr>
          <p:cNvPr id="3" name="İçerik Yer Tutucusu 2"/>
          <p:cNvSpPr>
            <a:spLocks noGrp="1"/>
          </p:cNvSpPr>
          <p:nvPr>
            <p:ph idx="1"/>
          </p:nvPr>
        </p:nvSpPr>
        <p:spPr>
          <a:xfrm>
            <a:off x="673330" y="1502569"/>
            <a:ext cx="8869680" cy="4711326"/>
          </a:xfrm>
        </p:spPr>
        <p:txBody>
          <a:bodyPr>
            <a:normAutofit fontScale="55000" lnSpcReduction="20000"/>
          </a:bodyPr>
          <a:lstStyle/>
          <a:p>
            <a:pPr marL="0" indent="0">
              <a:buNone/>
            </a:pPr>
            <a:r>
              <a:rPr lang="tr-TR" sz="2000" dirty="0">
                <a:solidFill>
                  <a:schemeClr val="accent1"/>
                </a:solidFill>
              </a:rPr>
              <a:t>Düden </a:t>
            </a:r>
            <a:r>
              <a:rPr lang="tr-TR" sz="2000" dirty="0" smtClean="0">
                <a:solidFill>
                  <a:schemeClr val="accent1"/>
                </a:solidFill>
              </a:rPr>
              <a:t>Şelalesi</a:t>
            </a:r>
          </a:p>
          <a:p>
            <a:pPr marL="0" indent="0">
              <a:buNone/>
            </a:pPr>
            <a:r>
              <a:rPr lang="tr-TR" dirty="0">
                <a:solidFill>
                  <a:schemeClr val="bg2">
                    <a:lumMod val="50000"/>
                  </a:schemeClr>
                </a:solidFill>
              </a:rPr>
              <a:t>Toros </a:t>
            </a:r>
            <a:r>
              <a:rPr lang="tr-TR" dirty="0" smtClean="0">
                <a:solidFill>
                  <a:schemeClr val="bg2">
                    <a:lumMod val="50000"/>
                  </a:schemeClr>
                </a:solidFill>
              </a:rPr>
              <a:t>Dağlarından doğan </a:t>
            </a:r>
            <a:r>
              <a:rPr lang="tr-TR" dirty="0">
                <a:solidFill>
                  <a:schemeClr val="bg2">
                    <a:lumMod val="50000"/>
                  </a:schemeClr>
                </a:solidFill>
              </a:rPr>
              <a:t>ve 15 metre yükseklikten dökülen Düden’e giriş ücretlidir</a:t>
            </a:r>
            <a:r>
              <a:rPr lang="tr-TR" dirty="0" smtClean="0">
                <a:solidFill>
                  <a:schemeClr val="bg2">
                    <a:lumMod val="50000"/>
                  </a:schemeClr>
                </a:solidFill>
              </a:rPr>
              <a:t>.</a:t>
            </a:r>
          </a:p>
          <a:p>
            <a:pPr marL="0" indent="0">
              <a:buNone/>
            </a:pPr>
            <a:r>
              <a:rPr lang="tr-TR" dirty="0" smtClean="0">
                <a:solidFill>
                  <a:schemeClr val="bg2">
                    <a:lumMod val="50000"/>
                  </a:schemeClr>
                </a:solidFill>
              </a:rPr>
              <a:t> Şelalenin etrafı </a:t>
            </a:r>
            <a:r>
              <a:rPr lang="tr-TR" dirty="0">
                <a:solidFill>
                  <a:schemeClr val="bg2">
                    <a:lumMod val="50000"/>
                  </a:schemeClr>
                </a:solidFill>
              </a:rPr>
              <a:t>zengin bitki örtüsüyle göz doldururken insanların buradan daha fazla</a:t>
            </a:r>
          </a:p>
          <a:p>
            <a:pPr marL="0" indent="0">
              <a:buNone/>
            </a:pPr>
            <a:r>
              <a:rPr lang="tr-TR" dirty="0">
                <a:solidFill>
                  <a:schemeClr val="bg2">
                    <a:lumMod val="50000"/>
                  </a:schemeClr>
                </a:solidFill>
              </a:rPr>
              <a:t>keyif alabilmeleri için birçok piknik alanına da sahiptir. Ücretsiz masalarda,</a:t>
            </a:r>
          </a:p>
          <a:p>
            <a:pPr marL="0" indent="0">
              <a:buNone/>
            </a:pPr>
            <a:r>
              <a:rPr lang="tr-TR" dirty="0">
                <a:solidFill>
                  <a:schemeClr val="bg2">
                    <a:lumMod val="50000"/>
                  </a:schemeClr>
                </a:solidFill>
              </a:rPr>
              <a:t>yanınızda getirdiğiniz yiyecekleri keyifli manzara eşliğinde, doğanın ve</a:t>
            </a:r>
          </a:p>
          <a:p>
            <a:pPr marL="0" indent="0">
              <a:buNone/>
            </a:pPr>
            <a:r>
              <a:rPr lang="tr-TR" dirty="0">
                <a:solidFill>
                  <a:schemeClr val="bg2">
                    <a:lumMod val="50000"/>
                  </a:schemeClr>
                </a:solidFill>
              </a:rPr>
              <a:t>suyun sesini dinleyerek mini bir piknik yapabilirsiniz. Kalabalıkla</a:t>
            </a:r>
          </a:p>
          <a:p>
            <a:pPr marL="0" indent="0">
              <a:buNone/>
            </a:pPr>
            <a:r>
              <a:rPr lang="tr-TR" dirty="0">
                <a:solidFill>
                  <a:schemeClr val="bg2">
                    <a:lumMod val="50000"/>
                  </a:schemeClr>
                </a:solidFill>
              </a:rPr>
              <a:t>karşılaşmamak için hafta sonu yerine hafta içi ziyaret etmek sizin için çok</a:t>
            </a:r>
          </a:p>
          <a:p>
            <a:pPr marL="0" indent="0">
              <a:buNone/>
            </a:pPr>
            <a:r>
              <a:rPr lang="tr-TR" dirty="0">
                <a:solidFill>
                  <a:schemeClr val="bg2">
                    <a:lumMod val="50000"/>
                  </a:schemeClr>
                </a:solidFill>
              </a:rPr>
              <a:t>daha keyifli bir opsiyon olabilir. Merdivenli yolları ile insanların buradan</a:t>
            </a:r>
          </a:p>
          <a:p>
            <a:pPr marL="0" indent="0">
              <a:buNone/>
            </a:pPr>
            <a:r>
              <a:rPr lang="tr-TR" dirty="0">
                <a:solidFill>
                  <a:schemeClr val="bg2">
                    <a:lumMod val="50000"/>
                  </a:schemeClr>
                </a:solidFill>
              </a:rPr>
              <a:t>daha fazla keyif alabilmeleri ve nehir boyunca gezinti yapabilmeleri için</a:t>
            </a:r>
          </a:p>
          <a:p>
            <a:pPr marL="0" indent="0">
              <a:buNone/>
            </a:pPr>
            <a:r>
              <a:rPr lang="tr-TR" dirty="0">
                <a:solidFill>
                  <a:schemeClr val="bg2">
                    <a:lumMod val="50000"/>
                  </a:schemeClr>
                </a:solidFill>
              </a:rPr>
              <a:t>yürüyüş yolları mevcuttur</a:t>
            </a:r>
            <a:r>
              <a:rPr lang="tr-TR" dirty="0" smtClean="0">
                <a:solidFill>
                  <a:schemeClr val="bg2">
                    <a:lumMod val="50000"/>
                  </a:schemeClr>
                </a:solidFill>
              </a:rPr>
              <a:t>.</a:t>
            </a:r>
            <a:endParaRPr lang="tr-TR" dirty="0">
              <a:solidFill>
                <a:schemeClr val="bg2">
                  <a:lumMod val="50000"/>
                </a:schemeClr>
              </a:solidFill>
            </a:endParaRPr>
          </a:p>
          <a:p>
            <a:pPr marL="0" indent="0">
              <a:buNone/>
            </a:pPr>
            <a:r>
              <a:rPr lang="tr-TR" dirty="0">
                <a:solidFill>
                  <a:schemeClr val="bg2">
                    <a:lumMod val="50000"/>
                  </a:schemeClr>
                </a:solidFill>
              </a:rPr>
              <a:t>Düden şelalesinin yüksekten dökülen suyunun arkasına da geçiş</a:t>
            </a:r>
          </a:p>
          <a:p>
            <a:pPr marL="0" indent="0">
              <a:buNone/>
            </a:pPr>
            <a:r>
              <a:rPr lang="tr-TR" dirty="0">
                <a:solidFill>
                  <a:schemeClr val="bg2">
                    <a:lumMod val="50000"/>
                  </a:schemeClr>
                </a:solidFill>
              </a:rPr>
              <a:t>mümkündür. </a:t>
            </a:r>
            <a:r>
              <a:rPr lang="tr-TR" dirty="0" err="1">
                <a:solidFill>
                  <a:schemeClr val="bg2">
                    <a:lumMod val="50000"/>
                  </a:schemeClr>
                </a:solidFill>
              </a:rPr>
              <a:t>Burda</a:t>
            </a:r>
            <a:r>
              <a:rPr lang="tr-TR" dirty="0">
                <a:solidFill>
                  <a:schemeClr val="bg2">
                    <a:lumMod val="50000"/>
                  </a:schemeClr>
                </a:solidFill>
              </a:rPr>
              <a:t> çok geniş bir mağara vardır ve bu mağaradan şelaleyi</a:t>
            </a:r>
          </a:p>
          <a:p>
            <a:pPr marL="0" indent="0">
              <a:buNone/>
            </a:pPr>
            <a:r>
              <a:rPr lang="tr-TR" dirty="0">
                <a:solidFill>
                  <a:schemeClr val="bg2">
                    <a:lumMod val="50000"/>
                  </a:schemeClr>
                </a:solidFill>
              </a:rPr>
              <a:t>farklı açıdan görmek inanılmaz büyüleyici bir deneyim olacaktır. Türkiye’de</a:t>
            </a:r>
          </a:p>
          <a:p>
            <a:pPr marL="0" indent="0">
              <a:buNone/>
            </a:pPr>
            <a:r>
              <a:rPr lang="tr-TR" dirty="0">
                <a:solidFill>
                  <a:schemeClr val="bg2">
                    <a:lumMod val="50000"/>
                  </a:schemeClr>
                </a:solidFill>
              </a:rPr>
              <a:t>Düden’den başka hiçbir şelalenin arkasından gürültüyle akan suyu izleme</a:t>
            </a:r>
          </a:p>
          <a:p>
            <a:pPr marL="0" indent="0">
              <a:buNone/>
            </a:pPr>
            <a:r>
              <a:rPr lang="tr-TR" dirty="0">
                <a:solidFill>
                  <a:schemeClr val="bg2">
                    <a:lumMod val="50000"/>
                  </a:schemeClr>
                </a:solidFill>
              </a:rPr>
              <a:t>imkanı yoktur. 40 metre uzunluğundaki bu mağaraya giderseniz dilek</a:t>
            </a:r>
          </a:p>
          <a:p>
            <a:pPr marL="0" indent="0">
              <a:buNone/>
            </a:pPr>
            <a:r>
              <a:rPr lang="tr-TR" dirty="0">
                <a:solidFill>
                  <a:schemeClr val="bg2">
                    <a:lumMod val="50000"/>
                  </a:schemeClr>
                </a:solidFill>
              </a:rPr>
              <a:t>kuyusunda dilek tutmayı da unutmayın.</a:t>
            </a:r>
          </a:p>
          <a:p>
            <a:pPr marL="0" indent="0">
              <a:buNone/>
            </a:pPr>
            <a:r>
              <a:rPr lang="tr-TR" dirty="0">
                <a:solidFill>
                  <a:schemeClr val="bg2">
                    <a:lumMod val="50000"/>
                  </a:schemeClr>
                </a:solidFill>
              </a:rPr>
              <a:t>Düden, 10 km boyunca Antalya’ </a:t>
            </a:r>
            <a:r>
              <a:rPr lang="tr-TR" dirty="0" err="1">
                <a:solidFill>
                  <a:schemeClr val="bg2">
                    <a:lumMod val="50000"/>
                  </a:schemeClr>
                </a:solidFill>
              </a:rPr>
              <a:t>nın</a:t>
            </a:r>
            <a:r>
              <a:rPr lang="tr-TR" dirty="0">
                <a:solidFill>
                  <a:schemeClr val="bg2">
                    <a:lumMod val="50000"/>
                  </a:schemeClr>
                </a:solidFill>
              </a:rPr>
              <a:t> yer altından akarak, büyüleyici bir görsel</a:t>
            </a:r>
          </a:p>
          <a:p>
            <a:pPr marL="0" indent="0">
              <a:buNone/>
            </a:pPr>
            <a:r>
              <a:rPr lang="tr-TR" dirty="0">
                <a:solidFill>
                  <a:schemeClr val="bg2">
                    <a:lumMod val="50000"/>
                  </a:schemeClr>
                </a:solidFill>
              </a:rPr>
              <a:t>şölen sunarak Lara’dan </a:t>
            </a:r>
            <a:r>
              <a:rPr lang="tr-TR" dirty="0" err="1">
                <a:solidFill>
                  <a:schemeClr val="bg2">
                    <a:lumMod val="50000"/>
                  </a:schemeClr>
                </a:solidFill>
              </a:rPr>
              <a:t>Akdenize</a:t>
            </a:r>
            <a:r>
              <a:rPr lang="tr-TR" dirty="0">
                <a:solidFill>
                  <a:schemeClr val="bg2">
                    <a:lumMod val="50000"/>
                  </a:schemeClr>
                </a:solidFill>
              </a:rPr>
              <a:t> dökülmektedir. Bu nokta </a:t>
            </a:r>
            <a:r>
              <a:rPr lang="tr-TR" dirty="0" smtClean="0">
                <a:solidFill>
                  <a:schemeClr val="bg2">
                    <a:lumMod val="50000"/>
                  </a:schemeClr>
                </a:solidFill>
              </a:rPr>
              <a:t>Villa Sunflower Hotel</a:t>
            </a:r>
            <a:r>
              <a:rPr lang="tr-TR" dirty="0">
                <a:solidFill>
                  <a:schemeClr val="bg2">
                    <a:lumMod val="50000"/>
                  </a:schemeClr>
                </a:solidFill>
              </a:rPr>
              <a:t>’</a:t>
            </a:r>
          </a:p>
          <a:p>
            <a:pPr marL="0" indent="0">
              <a:buNone/>
            </a:pPr>
            <a:r>
              <a:rPr lang="tr-TR" dirty="0">
                <a:solidFill>
                  <a:schemeClr val="bg2">
                    <a:lumMod val="50000"/>
                  </a:schemeClr>
                </a:solidFill>
              </a:rPr>
              <a:t>e </a:t>
            </a:r>
            <a:r>
              <a:rPr lang="tr-TR" dirty="0" smtClean="0">
                <a:solidFill>
                  <a:schemeClr val="bg2">
                    <a:lumMod val="50000"/>
                  </a:schemeClr>
                </a:solidFill>
              </a:rPr>
              <a:t> 133 km mesafededir.</a:t>
            </a:r>
            <a:endParaRPr lang="tr-TR" dirty="0">
              <a:solidFill>
                <a:schemeClr val="bg2">
                  <a:lumMod val="50000"/>
                </a:schemeClr>
              </a:solidFill>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6727" y="1514994"/>
            <a:ext cx="3516283" cy="2799311"/>
          </a:xfrm>
          <a:prstGeom prst="rect">
            <a:avLst/>
          </a:prstGeom>
          <a:ln>
            <a:noFill/>
          </a:ln>
          <a:effectLst>
            <a:softEdge rad="112500"/>
          </a:effectLst>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0354" y="4752845"/>
            <a:ext cx="2587681" cy="1473475"/>
          </a:xfrm>
          <a:prstGeom prst="rect">
            <a:avLst/>
          </a:prstGeom>
          <a:ln>
            <a:noFill/>
          </a:ln>
          <a:effectLst>
            <a:softEdge rad="112500"/>
          </a:effectLst>
        </p:spPr>
      </p:pic>
    </p:spTree>
    <p:extLst>
      <p:ext uri="{BB962C8B-B14F-4D97-AF65-F5344CB8AC3E}">
        <p14:creationId xmlns:p14="http://schemas.microsoft.com/office/powerpoint/2010/main" val="856721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56953" y="615142"/>
            <a:ext cx="3974909" cy="1263534"/>
          </a:xfrm>
        </p:spPr>
        <p:txBody>
          <a:bodyPr>
            <a:normAutofit/>
          </a:bodyPr>
          <a:lstStyle/>
          <a:p>
            <a:r>
              <a:rPr lang="tr-TR" sz="2400" dirty="0"/>
              <a:t>DOĞAL HAYATI KORUMA VE KÜLTÜREL MİRAS</a:t>
            </a:r>
          </a:p>
        </p:txBody>
      </p:sp>
      <p:sp>
        <p:nvSpPr>
          <p:cNvPr id="5" name="Metin Yer Tutucusu 4"/>
          <p:cNvSpPr>
            <a:spLocks noGrp="1"/>
          </p:cNvSpPr>
          <p:nvPr>
            <p:ph type="body" sz="half" idx="2"/>
          </p:nvPr>
        </p:nvSpPr>
        <p:spPr>
          <a:xfrm>
            <a:off x="556953" y="2302625"/>
            <a:ext cx="3974909" cy="3058893"/>
          </a:xfrm>
        </p:spPr>
        <p:txBody>
          <a:bodyPr/>
          <a:lstStyle/>
          <a:p>
            <a:r>
              <a:rPr lang="tr-TR" dirty="0">
                <a:solidFill>
                  <a:schemeClr val="bg2">
                    <a:lumMod val="75000"/>
                  </a:schemeClr>
                </a:solidFill>
              </a:rPr>
              <a:t>Villa Sunflower Hotel olarak çevre etkinlikleri ve doğal hayatı koruma ile ilgili tüm etkinlikleri takip eder ,elimizden geldiğince destekleriz </a:t>
            </a:r>
            <a:r>
              <a:rPr lang="tr-TR" dirty="0" smtClean="0">
                <a:solidFill>
                  <a:schemeClr val="bg2">
                    <a:lumMod val="75000"/>
                  </a:schemeClr>
                </a:solidFill>
              </a:rPr>
              <a:t>.Çalışma </a:t>
            </a:r>
            <a:r>
              <a:rPr lang="tr-TR" dirty="0">
                <a:solidFill>
                  <a:schemeClr val="bg2">
                    <a:lumMod val="75000"/>
                  </a:schemeClr>
                </a:solidFill>
              </a:rPr>
              <a:t>arkadaşlarımıza da bununla ilgili bilgilendirme yaparak </a:t>
            </a:r>
            <a:r>
              <a:rPr lang="tr-TR" dirty="0" smtClean="0">
                <a:solidFill>
                  <a:schemeClr val="bg2">
                    <a:lumMod val="75000"/>
                  </a:schemeClr>
                </a:solidFill>
              </a:rPr>
              <a:t>farkındalıklarını </a:t>
            </a:r>
            <a:r>
              <a:rPr lang="tr-TR" dirty="0">
                <a:solidFill>
                  <a:schemeClr val="bg2">
                    <a:lumMod val="75000"/>
                  </a:schemeClr>
                </a:solidFill>
              </a:rPr>
              <a:t>artırmayı hedefleriz </a:t>
            </a:r>
            <a:r>
              <a:rPr lang="tr-TR" dirty="0" smtClean="0">
                <a:solidFill>
                  <a:schemeClr val="bg2">
                    <a:lumMod val="75000"/>
                  </a:schemeClr>
                </a:solidFill>
              </a:rPr>
              <a:t>.</a:t>
            </a:r>
          </a:p>
          <a:p>
            <a:endParaRPr lang="tr-TR" dirty="0">
              <a:solidFill>
                <a:schemeClr val="bg2">
                  <a:lumMod val="75000"/>
                </a:schemeClr>
              </a:solidFill>
            </a:endParaRPr>
          </a:p>
          <a:p>
            <a:r>
              <a:rPr lang="tr-TR" dirty="0" smtClean="0">
                <a:solidFill>
                  <a:schemeClr val="bg2">
                    <a:lumMod val="75000"/>
                  </a:schemeClr>
                </a:solidFill>
              </a:rPr>
              <a:t>Kültürel </a:t>
            </a:r>
            <a:r>
              <a:rPr lang="tr-TR" dirty="0">
                <a:solidFill>
                  <a:schemeClr val="bg2">
                    <a:lumMod val="75000"/>
                  </a:schemeClr>
                </a:solidFill>
              </a:rPr>
              <a:t>ve Doğal Mirası Koruma ile ilgili farkındalığı artırmak için tesisimiz adına Tema Vakfına Çanakkale bölgesindeki ağaçlandırma </a:t>
            </a:r>
            <a:r>
              <a:rPr lang="tr-TR" dirty="0" smtClean="0">
                <a:solidFill>
                  <a:schemeClr val="bg2">
                    <a:lumMod val="75000"/>
                  </a:schemeClr>
                </a:solidFill>
              </a:rPr>
              <a:t>çalışmalarında </a:t>
            </a:r>
            <a:r>
              <a:rPr lang="tr-TR" dirty="0">
                <a:solidFill>
                  <a:schemeClr val="bg2">
                    <a:lumMod val="75000"/>
                  </a:schemeClr>
                </a:solidFill>
              </a:rPr>
              <a:t>destekte bulunulmuştur. </a:t>
            </a:r>
          </a:p>
          <a:p>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3957" y="507693"/>
            <a:ext cx="4537323" cy="5126717"/>
          </a:xfrm>
          <a:prstGeom prst="rect">
            <a:avLst/>
          </a:prstGeom>
          <a:ln>
            <a:noFill/>
          </a:ln>
          <a:effectLst>
            <a:softEdge rad="112500"/>
          </a:effectLst>
        </p:spPr>
      </p:pic>
    </p:spTree>
    <p:extLst>
      <p:ext uri="{BB962C8B-B14F-4D97-AF65-F5344CB8AC3E}">
        <p14:creationId xmlns:p14="http://schemas.microsoft.com/office/powerpoint/2010/main" val="39285203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15141" y="91439"/>
            <a:ext cx="8729518" cy="1255223"/>
          </a:xfrm>
        </p:spPr>
        <p:txBody>
          <a:bodyPr>
            <a:normAutofit/>
          </a:bodyPr>
          <a:lstStyle/>
          <a:p>
            <a:r>
              <a:rPr lang="tr-TR" dirty="0" smtClean="0"/>
              <a:t>06 BÖLÜM </a:t>
            </a:r>
            <a:br>
              <a:rPr lang="tr-TR" dirty="0" smtClean="0"/>
            </a:br>
            <a:r>
              <a:rPr lang="tr-TR" dirty="0" smtClean="0"/>
              <a:t>YÖRESEL LEZZETLER</a:t>
            </a:r>
            <a:endParaRPr lang="tr-TR" dirty="0"/>
          </a:p>
        </p:txBody>
      </p:sp>
      <p:sp>
        <p:nvSpPr>
          <p:cNvPr id="3" name="İçerik Yer Tutucusu 2"/>
          <p:cNvSpPr>
            <a:spLocks noGrp="1"/>
          </p:cNvSpPr>
          <p:nvPr>
            <p:ph idx="1"/>
          </p:nvPr>
        </p:nvSpPr>
        <p:spPr>
          <a:xfrm>
            <a:off x="544482" y="1762297"/>
            <a:ext cx="8800177" cy="4488873"/>
          </a:xfrm>
        </p:spPr>
        <p:txBody>
          <a:bodyPr>
            <a:noAutofit/>
          </a:bodyPr>
          <a:lstStyle/>
          <a:p>
            <a:pPr marL="0" indent="0">
              <a:buNone/>
            </a:pPr>
            <a:endParaRPr lang="tr-TR" sz="1600" dirty="0">
              <a:solidFill>
                <a:schemeClr val="bg2">
                  <a:lumMod val="75000"/>
                </a:schemeClr>
              </a:solidFill>
            </a:endParaRPr>
          </a:p>
          <a:p>
            <a:pPr marL="0" indent="0">
              <a:buNone/>
            </a:pPr>
            <a:endParaRPr lang="tr-TR" sz="1600" dirty="0" smtClean="0">
              <a:solidFill>
                <a:schemeClr val="bg2">
                  <a:lumMod val="75000"/>
                </a:schemeClr>
              </a:solidFill>
            </a:endParaRPr>
          </a:p>
          <a:p>
            <a:pPr marL="0" indent="0">
              <a:buNone/>
            </a:pPr>
            <a:endParaRPr lang="tr-TR" sz="1600" dirty="0">
              <a:solidFill>
                <a:schemeClr val="bg2">
                  <a:lumMod val="75000"/>
                </a:schemeClr>
              </a:solidFill>
            </a:endParaRPr>
          </a:p>
          <a:p>
            <a:pPr marL="0" indent="0">
              <a:buNone/>
            </a:pPr>
            <a:endParaRPr lang="tr-TR" sz="1600" dirty="0" smtClean="0">
              <a:solidFill>
                <a:schemeClr val="bg2">
                  <a:lumMod val="75000"/>
                </a:schemeClr>
              </a:solidFill>
            </a:endParaRPr>
          </a:p>
          <a:p>
            <a:pPr marL="0" indent="0">
              <a:buNone/>
            </a:pPr>
            <a:endParaRPr lang="tr-TR" sz="1600" dirty="0">
              <a:solidFill>
                <a:schemeClr val="bg2">
                  <a:lumMod val="75000"/>
                </a:schemeClr>
              </a:solidFill>
            </a:endParaRPr>
          </a:p>
          <a:p>
            <a:pPr marL="0" indent="0">
              <a:buNone/>
            </a:pPr>
            <a:endParaRPr lang="tr-TR" sz="1600" dirty="0">
              <a:solidFill>
                <a:schemeClr val="bg2">
                  <a:lumMod val="75000"/>
                </a:schemeClr>
              </a:solidFill>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8518" y="783015"/>
            <a:ext cx="3770278" cy="1860531"/>
          </a:xfrm>
          <a:prstGeom prst="rect">
            <a:avLst/>
          </a:prstGeom>
          <a:ln>
            <a:noFill/>
          </a:ln>
          <a:effectLst>
            <a:softEdge rad="112500"/>
          </a:effectLst>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624" y="4158362"/>
            <a:ext cx="4815523" cy="2274304"/>
          </a:xfrm>
          <a:prstGeom prst="rect">
            <a:avLst/>
          </a:prstGeom>
          <a:ln>
            <a:noFill/>
          </a:ln>
          <a:effectLst>
            <a:softEdge rad="112500"/>
          </a:effectLst>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834" y="1554479"/>
            <a:ext cx="3421470" cy="2282435"/>
          </a:xfrm>
          <a:prstGeom prst="rect">
            <a:avLst/>
          </a:prstGeom>
          <a:ln>
            <a:noFill/>
          </a:ln>
          <a:effectLst>
            <a:softEdge rad="112500"/>
          </a:effectLst>
        </p:spPr>
      </p:pic>
      <p:pic>
        <p:nvPicPr>
          <p:cNvPr id="7" name="Resi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2911" y="3286426"/>
            <a:ext cx="3361748" cy="2231505"/>
          </a:xfrm>
          <a:prstGeom prst="rect">
            <a:avLst/>
          </a:prstGeom>
          <a:ln>
            <a:noFill/>
          </a:ln>
          <a:effectLst>
            <a:softEdge rad="112500"/>
          </a:effectLst>
        </p:spPr>
      </p:pic>
    </p:spTree>
    <p:extLst>
      <p:ext uri="{BB962C8B-B14F-4D97-AF65-F5344CB8AC3E}">
        <p14:creationId xmlns:p14="http://schemas.microsoft.com/office/powerpoint/2010/main" val="31050786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77087" y="522581"/>
            <a:ext cx="8596668" cy="969818"/>
          </a:xfrm>
        </p:spPr>
        <p:txBody>
          <a:bodyPr>
            <a:noAutofit/>
          </a:bodyPr>
          <a:lstStyle/>
          <a:p>
            <a:r>
              <a:rPr lang="tr-TR" sz="2000" dirty="0" smtClean="0"/>
              <a:t>               </a:t>
            </a:r>
            <a:br>
              <a:rPr lang="tr-TR" sz="2000" dirty="0" smtClean="0"/>
            </a:br>
            <a:r>
              <a:rPr lang="tr-TR" sz="2000" dirty="0"/>
              <a:t> </a:t>
            </a:r>
            <a:r>
              <a:rPr lang="tr-TR" sz="2000" dirty="0" smtClean="0"/>
              <a:t>          </a:t>
            </a:r>
            <a:r>
              <a:rPr lang="tr-TR" sz="2400" dirty="0" smtClean="0"/>
              <a:t>Rapor Hakkında</a:t>
            </a:r>
            <a:r>
              <a:rPr lang="tr-TR" sz="2400" dirty="0"/>
              <a:t/>
            </a:r>
            <a:br>
              <a:rPr lang="tr-TR" sz="2400" dirty="0"/>
            </a:br>
            <a:r>
              <a:rPr lang="tr-TR" sz="2000" dirty="0" smtClean="0"/>
              <a:t/>
            </a:r>
            <a:br>
              <a:rPr lang="tr-TR" sz="2000" dirty="0" smtClean="0"/>
            </a:br>
            <a:r>
              <a:rPr lang="tr-TR" sz="2000" dirty="0"/>
              <a:t/>
            </a:r>
            <a:br>
              <a:rPr lang="tr-TR" sz="2000" dirty="0"/>
            </a:br>
            <a:r>
              <a:rPr lang="tr-TR" sz="1800" dirty="0">
                <a:solidFill>
                  <a:schemeClr val="bg2">
                    <a:lumMod val="75000"/>
                  </a:schemeClr>
                </a:solidFill>
              </a:rPr>
              <a:t>Otelimizde bulunan kalite sistemleri ile birlikte hem çevre için hem de misafirlerimiz </a:t>
            </a:r>
            <a:r>
              <a:rPr lang="tr-TR" sz="1800" dirty="0" smtClean="0">
                <a:solidFill>
                  <a:schemeClr val="bg2">
                    <a:lumMod val="75000"/>
                  </a:schemeClr>
                </a:solidFill>
              </a:rPr>
              <a:t>için genel </a:t>
            </a:r>
            <a:r>
              <a:rPr lang="tr-TR" sz="1800" dirty="0">
                <a:solidFill>
                  <a:schemeClr val="bg2">
                    <a:lumMod val="75000"/>
                  </a:schemeClr>
                </a:solidFill>
              </a:rPr>
              <a:t>verimliliğimizi, kalitemizi ve çevresel performansımızı arttırmayı hedefliyoruz.</a:t>
            </a:r>
            <a:br>
              <a:rPr lang="tr-TR" sz="1800" dirty="0">
                <a:solidFill>
                  <a:schemeClr val="bg2">
                    <a:lumMod val="75000"/>
                  </a:schemeClr>
                </a:solidFill>
              </a:rPr>
            </a:br>
            <a:r>
              <a:rPr lang="tr-TR" sz="1800" dirty="0">
                <a:solidFill>
                  <a:schemeClr val="bg2">
                    <a:lumMod val="75000"/>
                  </a:schemeClr>
                </a:solidFill>
              </a:rPr>
              <a:t>Bu doğrultuda çevresel etkilerin azaltılması, enerji, su ve atık yönetimi, yerel </a:t>
            </a:r>
            <a:r>
              <a:rPr lang="tr-TR" sz="1800" dirty="0" smtClean="0">
                <a:solidFill>
                  <a:schemeClr val="bg2">
                    <a:lumMod val="75000"/>
                  </a:schemeClr>
                </a:solidFill>
              </a:rPr>
              <a:t>halka ekonomik </a:t>
            </a:r>
            <a:r>
              <a:rPr lang="tr-TR" sz="1800" dirty="0">
                <a:solidFill>
                  <a:schemeClr val="bg2">
                    <a:lumMod val="75000"/>
                  </a:schemeClr>
                </a:solidFill>
              </a:rPr>
              <a:t>ve sosyal olarak fayda sağlama ve çevreyi koruma gibi sürdürülebilirlik </a:t>
            </a:r>
            <a:r>
              <a:rPr lang="tr-TR" sz="1800" dirty="0" smtClean="0">
                <a:solidFill>
                  <a:schemeClr val="bg2">
                    <a:lumMod val="75000"/>
                  </a:schemeClr>
                </a:solidFill>
              </a:rPr>
              <a:t>kavramı içinde </a:t>
            </a:r>
            <a:r>
              <a:rPr lang="tr-TR" sz="1800" dirty="0">
                <a:solidFill>
                  <a:schemeClr val="bg2">
                    <a:lumMod val="75000"/>
                  </a:schemeClr>
                </a:solidFill>
              </a:rPr>
              <a:t>yer alan birçok konuda çalışmalarımıza devam etmekteyiz. Sürdürülebilirlik çevresel,</a:t>
            </a:r>
            <a:br>
              <a:rPr lang="tr-TR" sz="1800" dirty="0">
                <a:solidFill>
                  <a:schemeClr val="bg2">
                    <a:lumMod val="75000"/>
                  </a:schemeClr>
                </a:solidFill>
              </a:rPr>
            </a:br>
            <a:r>
              <a:rPr lang="tr-TR" sz="1800" dirty="0">
                <a:solidFill>
                  <a:schemeClr val="bg2">
                    <a:lumMod val="75000"/>
                  </a:schemeClr>
                </a:solidFill>
              </a:rPr>
              <a:t>ekonomik ve sosyal faktörlerin insan ve çevre yararına bir araya getirilmesi </a:t>
            </a:r>
            <a:r>
              <a:rPr lang="tr-TR" sz="1800" dirty="0" smtClean="0">
                <a:solidFill>
                  <a:schemeClr val="bg2">
                    <a:lumMod val="75000"/>
                  </a:schemeClr>
                </a:solidFill>
              </a:rPr>
              <a:t>olarak tanımlanabilmektedir</a:t>
            </a:r>
            <a:r>
              <a:rPr lang="tr-TR" sz="1800" dirty="0">
                <a:solidFill>
                  <a:schemeClr val="bg2">
                    <a:lumMod val="75000"/>
                  </a:schemeClr>
                </a:solidFill>
              </a:rPr>
              <a:t>. Sürdürülebilirlik kapsamında otelimizin temel sorumlulukları</a:t>
            </a:r>
            <a:r>
              <a:rPr lang="tr-TR" sz="1800" dirty="0" smtClean="0">
                <a:solidFill>
                  <a:schemeClr val="bg2">
                    <a:lumMod val="75000"/>
                  </a:schemeClr>
                </a:solidFill>
              </a:rPr>
              <a:t>;</a:t>
            </a:r>
            <a:br>
              <a:rPr lang="tr-TR" sz="1800" dirty="0" smtClean="0">
                <a:solidFill>
                  <a:schemeClr val="bg2">
                    <a:lumMod val="75000"/>
                  </a:schemeClr>
                </a:solidFill>
              </a:rPr>
            </a:br>
            <a:r>
              <a:rPr lang="tr-TR" sz="1800" dirty="0">
                <a:solidFill>
                  <a:schemeClr val="bg2">
                    <a:lumMod val="75000"/>
                  </a:schemeClr>
                </a:solidFill>
              </a:rPr>
              <a:t/>
            </a:r>
            <a:br>
              <a:rPr lang="tr-TR" sz="1800" dirty="0">
                <a:solidFill>
                  <a:schemeClr val="bg2">
                    <a:lumMod val="75000"/>
                  </a:schemeClr>
                </a:solidFill>
              </a:rPr>
            </a:br>
            <a:r>
              <a:rPr lang="tr-TR" sz="1800" dirty="0" smtClean="0">
                <a:solidFill>
                  <a:schemeClr val="bg2">
                    <a:lumMod val="75000"/>
                  </a:schemeClr>
                </a:solidFill>
              </a:rPr>
              <a:t>1.Geri </a:t>
            </a:r>
            <a:r>
              <a:rPr lang="tr-TR" sz="1800" dirty="0">
                <a:solidFill>
                  <a:schemeClr val="bg2">
                    <a:lumMod val="75000"/>
                  </a:schemeClr>
                </a:solidFill>
              </a:rPr>
              <a:t>dönüşüm ve yeniden kullanım fırsatlarını yaratmak ve değerlendirmek,</a:t>
            </a:r>
            <a:br>
              <a:rPr lang="tr-TR" sz="1800" dirty="0">
                <a:solidFill>
                  <a:schemeClr val="bg2">
                    <a:lumMod val="75000"/>
                  </a:schemeClr>
                </a:solidFill>
              </a:rPr>
            </a:br>
            <a:r>
              <a:rPr lang="tr-TR" sz="1800" dirty="0" smtClean="0">
                <a:solidFill>
                  <a:schemeClr val="bg2">
                    <a:lumMod val="75000"/>
                  </a:schemeClr>
                </a:solidFill>
              </a:rPr>
              <a:t>2.Enerji </a:t>
            </a:r>
            <a:r>
              <a:rPr lang="tr-TR" sz="1800" dirty="0">
                <a:solidFill>
                  <a:schemeClr val="bg2">
                    <a:lumMod val="75000"/>
                  </a:schemeClr>
                </a:solidFill>
              </a:rPr>
              <a:t>verimliliğini sürekli iyileştirmek ve karbon salınımından dolayı oluşan </a:t>
            </a:r>
            <a:r>
              <a:rPr lang="tr-TR" sz="1800" dirty="0" smtClean="0">
                <a:solidFill>
                  <a:schemeClr val="bg2">
                    <a:lumMod val="75000"/>
                  </a:schemeClr>
                </a:solidFill>
              </a:rPr>
              <a:t>olumsuz etkiyi en düşük seviyeye indirgemek ,</a:t>
            </a:r>
            <a:br>
              <a:rPr lang="tr-TR" sz="1800" dirty="0" smtClean="0">
                <a:solidFill>
                  <a:schemeClr val="bg2">
                    <a:lumMod val="75000"/>
                  </a:schemeClr>
                </a:solidFill>
              </a:rPr>
            </a:br>
            <a:r>
              <a:rPr lang="tr-TR" sz="1800" dirty="0">
                <a:solidFill>
                  <a:schemeClr val="bg2">
                    <a:lumMod val="75000"/>
                  </a:schemeClr>
                </a:solidFill>
              </a:rPr>
              <a:t>3. Neden olunan her türlü çevresel etkiyi azaltmak,</a:t>
            </a:r>
            <a:br>
              <a:rPr lang="tr-TR" sz="1800" dirty="0">
                <a:solidFill>
                  <a:schemeClr val="bg2">
                    <a:lumMod val="75000"/>
                  </a:schemeClr>
                </a:solidFill>
              </a:rPr>
            </a:br>
            <a:r>
              <a:rPr lang="tr-TR" sz="1800" dirty="0" smtClean="0">
                <a:solidFill>
                  <a:schemeClr val="bg2">
                    <a:lumMod val="75000"/>
                  </a:schemeClr>
                </a:solidFill>
              </a:rPr>
              <a:t>4.Sürdürülebilirliğin </a:t>
            </a:r>
            <a:r>
              <a:rPr lang="tr-TR" sz="1800" dirty="0">
                <a:solidFill>
                  <a:schemeClr val="bg2">
                    <a:lumMod val="75000"/>
                  </a:schemeClr>
                </a:solidFill>
              </a:rPr>
              <a:t>temellerini oluşturan sosyal ve ekonomik faktörler en az çevre </a:t>
            </a:r>
            <a:r>
              <a:rPr lang="tr-TR" sz="1800" dirty="0" smtClean="0">
                <a:solidFill>
                  <a:schemeClr val="bg2">
                    <a:lumMod val="75000"/>
                  </a:schemeClr>
                </a:solidFill>
              </a:rPr>
              <a:t>kadar önem </a:t>
            </a:r>
            <a:r>
              <a:rPr lang="tr-TR" sz="1800" dirty="0">
                <a:solidFill>
                  <a:schemeClr val="bg2">
                    <a:lumMod val="75000"/>
                  </a:schemeClr>
                </a:solidFill>
              </a:rPr>
              <a:t>arz etmektedir.</a:t>
            </a:r>
            <a:r>
              <a:rPr lang="tr-TR" sz="1800" dirty="0" smtClean="0">
                <a:solidFill>
                  <a:schemeClr val="bg2">
                    <a:lumMod val="75000"/>
                  </a:schemeClr>
                </a:solidFill>
              </a:rPr>
              <a:t/>
            </a:r>
            <a:br>
              <a:rPr lang="tr-TR" sz="1800" dirty="0" smtClean="0">
                <a:solidFill>
                  <a:schemeClr val="bg2">
                    <a:lumMod val="75000"/>
                  </a:schemeClr>
                </a:solidFill>
              </a:rPr>
            </a:br>
            <a:r>
              <a:rPr lang="tr-TR" sz="1800" dirty="0">
                <a:solidFill>
                  <a:schemeClr val="bg2">
                    <a:lumMod val="75000"/>
                  </a:schemeClr>
                </a:solidFill>
              </a:rPr>
              <a:t/>
            </a:r>
            <a:br>
              <a:rPr lang="tr-TR" sz="1800" dirty="0">
                <a:solidFill>
                  <a:schemeClr val="bg2">
                    <a:lumMod val="75000"/>
                  </a:schemeClr>
                </a:solidFill>
              </a:rPr>
            </a:br>
            <a:r>
              <a:rPr lang="tr-TR" sz="2000" dirty="0" smtClean="0">
                <a:solidFill>
                  <a:schemeClr val="bg2">
                    <a:lumMod val="75000"/>
                  </a:schemeClr>
                </a:solidFill>
              </a:rPr>
              <a:t/>
            </a:r>
            <a:br>
              <a:rPr lang="tr-TR" sz="2000" dirty="0" smtClean="0">
                <a:solidFill>
                  <a:schemeClr val="bg2">
                    <a:lumMod val="75000"/>
                  </a:schemeClr>
                </a:solidFill>
              </a:rPr>
            </a:br>
            <a:r>
              <a:rPr lang="tr-TR" sz="2000" dirty="0">
                <a:solidFill>
                  <a:schemeClr val="bg2">
                    <a:lumMod val="75000"/>
                  </a:schemeClr>
                </a:solidFill>
              </a:rPr>
              <a:t/>
            </a:r>
            <a:br>
              <a:rPr lang="tr-TR" sz="2000" dirty="0">
                <a:solidFill>
                  <a:schemeClr val="bg2">
                    <a:lumMod val="75000"/>
                  </a:schemeClr>
                </a:solidFill>
              </a:rPr>
            </a:br>
            <a:r>
              <a:rPr lang="tr-TR" sz="2000" dirty="0" smtClean="0">
                <a:solidFill>
                  <a:schemeClr val="bg2">
                    <a:lumMod val="75000"/>
                  </a:schemeClr>
                </a:solidFill>
              </a:rPr>
              <a:t/>
            </a:r>
            <a:br>
              <a:rPr lang="tr-TR" sz="2000" dirty="0" smtClean="0">
                <a:solidFill>
                  <a:schemeClr val="bg2">
                    <a:lumMod val="75000"/>
                  </a:schemeClr>
                </a:solidFill>
              </a:rPr>
            </a:br>
            <a:r>
              <a:rPr lang="tr-TR" sz="2000" dirty="0">
                <a:solidFill>
                  <a:schemeClr val="bg2">
                    <a:lumMod val="75000"/>
                  </a:schemeClr>
                </a:solidFill>
              </a:rPr>
              <a:t/>
            </a:r>
            <a:br>
              <a:rPr lang="tr-TR" sz="2000" dirty="0">
                <a:solidFill>
                  <a:schemeClr val="bg2">
                    <a:lumMod val="75000"/>
                  </a:schemeClr>
                </a:solidFill>
              </a:rPr>
            </a:br>
            <a:endParaRPr lang="tr-TR" sz="2000" dirty="0">
              <a:solidFill>
                <a:schemeClr val="bg2">
                  <a:lumMod val="75000"/>
                </a:schemeClr>
              </a:solidFill>
            </a:endParaRP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5266" y="595449"/>
            <a:ext cx="1014151" cy="824081"/>
          </a:xfrm>
        </p:spPr>
      </p:pic>
    </p:spTree>
    <p:extLst>
      <p:ext uri="{BB962C8B-B14F-4D97-AF65-F5344CB8AC3E}">
        <p14:creationId xmlns:p14="http://schemas.microsoft.com/office/powerpoint/2010/main" val="387526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fontScale="85000" lnSpcReduction="20000"/>
          </a:bodyPr>
          <a:lstStyle/>
          <a:p>
            <a:pPr marL="0" indent="0">
              <a:buNone/>
            </a:pPr>
            <a:r>
              <a:rPr lang="tr-TR" dirty="0">
                <a:solidFill>
                  <a:schemeClr val="accent1"/>
                </a:solidFill>
              </a:rPr>
              <a:t>Antalya </a:t>
            </a:r>
            <a:r>
              <a:rPr lang="tr-TR" dirty="0" smtClean="0">
                <a:solidFill>
                  <a:schemeClr val="accent1"/>
                </a:solidFill>
              </a:rPr>
              <a:t>Piyazı</a:t>
            </a:r>
          </a:p>
          <a:p>
            <a:pPr marL="0" indent="0">
              <a:buNone/>
            </a:pPr>
            <a:endParaRPr lang="tr-TR" dirty="0">
              <a:solidFill>
                <a:schemeClr val="accent1"/>
              </a:solidFill>
            </a:endParaRPr>
          </a:p>
          <a:p>
            <a:pPr marL="0" indent="0">
              <a:buNone/>
            </a:pPr>
            <a:r>
              <a:rPr lang="tr-TR" dirty="0">
                <a:solidFill>
                  <a:schemeClr val="bg2">
                    <a:lumMod val="75000"/>
                  </a:schemeClr>
                </a:solidFill>
              </a:rPr>
              <a:t>Antalya usulü piyaz, yaklaşık yüz yıla yakın geçmişi ile il sınırlarını aşan</a:t>
            </a:r>
          </a:p>
          <a:p>
            <a:pPr marL="0" indent="0">
              <a:buNone/>
            </a:pPr>
            <a:r>
              <a:rPr lang="tr-TR" dirty="0">
                <a:solidFill>
                  <a:schemeClr val="bg2">
                    <a:lumMod val="75000"/>
                  </a:schemeClr>
                </a:solidFill>
              </a:rPr>
              <a:t>bir üne sahip olmuştur. Antalya'da geliştirilen ve ünlenen piyaz, yapım</a:t>
            </a:r>
          </a:p>
          <a:p>
            <a:pPr marL="0" indent="0">
              <a:buNone/>
            </a:pPr>
            <a:r>
              <a:rPr lang="tr-TR" dirty="0">
                <a:solidFill>
                  <a:schemeClr val="bg2">
                    <a:lumMod val="75000"/>
                  </a:schemeClr>
                </a:solidFill>
              </a:rPr>
              <a:t>tekniği ile kente uğrayan yerli ve yabancı misafirlerin tadına bakmadan</a:t>
            </a:r>
          </a:p>
          <a:p>
            <a:pPr marL="0" indent="0">
              <a:buNone/>
            </a:pPr>
            <a:r>
              <a:rPr lang="tr-TR" dirty="0">
                <a:solidFill>
                  <a:schemeClr val="bg2">
                    <a:lumMod val="75000"/>
                  </a:schemeClr>
                </a:solidFill>
              </a:rPr>
              <a:t>gitmediği bir yöresel ürün haline gelmiştir.</a:t>
            </a:r>
          </a:p>
          <a:p>
            <a:pPr marL="0" indent="0">
              <a:buNone/>
            </a:pPr>
            <a:r>
              <a:rPr lang="tr-TR" dirty="0">
                <a:solidFill>
                  <a:schemeClr val="bg2">
                    <a:lumMod val="75000"/>
                  </a:schemeClr>
                </a:solidFill>
              </a:rPr>
              <a:t>Antalya piyazı, tarator soslu bir fasulye yemeğidir. Başka yörelerde</a:t>
            </a:r>
          </a:p>
          <a:p>
            <a:pPr marL="0" indent="0">
              <a:buNone/>
            </a:pPr>
            <a:r>
              <a:rPr lang="tr-TR" dirty="0">
                <a:solidFill>
                  <a:schemeClr val="bg2">
                    <a:lumMod val="75000"/>
                  </a:schemeClr>
                </a:solidFill>
              </a:rPr>
              <a:t>yapılan piyaz çeşitleri salata olarak tüketilirken, Antalya ve ilçelerinde</a:t>
            </a:r>
          </a:p>
          <a:p>
            <a:pPr marL="0" indent="0">
              <a:buNone/>
            </a:pPr>
            <a:r>
              <a:rPr lang="tr-TR" dirty="0">
                <a:solidFill>
                  <a:schemeClr val="bg2">
                    <a:lumMod val="75000"/>
                  </a:schemeClr>
                </a:solidFill>
              </a:rPr>
              <a:t>ana yemek olarak yenilmektedir. Antalya usulü piyazın ayırt edici özelliği;</a:t>
            </a:r>
          </a:p>
          <a:p>
            <a:pPr marL="0" indent="0">
              <a:buNone/>
            </a:pPr>
            <a:r>
              <a:rPr lang="tr-TR" dirty="0">
                <a:solidFill>
                  <a:schemeClr val="bg2">
                    <a:lumMod val="75000"/>
                  </a:schemeClr>
                </a:solidFill>
              </a:rPr>
              <a:t>tarator sosu kullanılmasından, üretim şeklinden, taratorun yapılışından</a:t>
            </a:r>
          </a:p>
          <a:p>
            <a:pPr marL="0" indent="0">
              <a:buNone/>
            </a:pPr>
            <a:r>
              <a:rPr lang="tr-TR" dirty="0">
                <a:solidFill>
                  <a:schemeClr val="bg2">
                    <a:lumMod val="75000"/>
                  </a:schemeClr>
                </a:solidFill>
              </a:rPr>
              <a:t>(tahin, limon suyu, sirke, tuz sarımsak, zeytinyağı, su.) ve kullanılan</a:t>
            </a:r>
          </a:p>
          <a:p>
            <a:pPr marL="0" indent="0">
              <a:buNone/>
            </a:pPr>
            <a:r>
              <a:rPr lang="tr-TR" dirty="0">
                <a:solidFill>
                  <a:schemeClr val="bg2">
                    <a:lumMod val="75000"/>
                  </a:schemeClr>
                </a:solidFill>
              </a:rPr>
              <a:t>küçük taneli fasulyesinden ileri gelmektedir.</a:t>
            </a:r>
          </a:p>
          <a:p>
            <a:pPr marL="0" indent="0">
              <a:buNone/>
            </a:pPr>
            <a:endParaRPr lang="tr-TR"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1426" y="149629"/>
            <a:ext cx="3496320" cy="2010960"/>
          </a:xfrm>
          <a:prstGeom prst="rect">
            <a:avLst/>
          </a:prstGeom>
          <a:ln>
            <a:noFill/>
          </a:ln>
          <a:effectLst>
            <a:softEdge rad="112500"/>
          </a:effectLst>
        </p:spPr>
      </p:pic>
    </p:spTree>
    <p:extLst>
      <p:ext uri="{BB962C8B-B14F-4D97-AF65-F5344CB8AC3E}">
        <p14:creationId xmlns:p14="http://schemas.microsoft.com/office/powerpoint/2010/main" val="16754895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a:bodyPr>
          <a:lstStyle/>
          <a:p>
            <a:pPr marL="0" indent="0">
              <a:buNone/>
            </a:pPr>
            <a:endParaRPr lang="tr-TR" dirty="0" smtClean="0">
              <a:solidFill>
                <a:schemeClr val="bg2">
                  <a:lumMod val="75000"/>
                </a:schemeClr>
              </a:solidFill>
            </a:endParaRPr>
          </a:p>
          <a:p>
            <a:pPr marL="0" indent="0">
              <a:buNone/>
            </a:pPr>
            <a:r>
              <a:rPr lang="tr-TR" dirty="0" smtClean="0">
                <a:solidFill>
                  <a:schemeClr val="bg2">
                    <a:lumMod val="75000"/>
                  </a:schemeClr>
                </a:solidFill>
              </a:rPr>
              <a:t>Antalya </a:t>
            </a:r>
            <a:r>
              <a:rPr lang="tr-TR" dirty="0">
                <a:solidFill>
                  <a:schemeClr val="bg2">
                    <a:lumMod val="75000"/>
                  </a:schemeClr>
                </a:solidFill>
              </a:rPr>
              <a:t>hakkında yazılmış eserlerde eskiden kullanılan Çandır</a:t>
            </a:r>
          </a:p>
          <a:p>
            <a:pPr marL="0" indent="0">
              <a:buNone/>
            </a:pPr>
            <a:r>
              <a:rPr lang="tr-TR" dirty="0">
                <a:solidFill>
                  <a:schemeClr val="bg2">
                    <a:lumMod val="75000"/>
                  </a:schemeClr>
                </a:solidFill>
              </a:rPr>
              <a:t>fasulyesinin yemeğe özellik kattığı belirtilmektedir. Günümüzde ise</a:t>
            </a:r>
          </a:p>
          <a:p>
            <a:pPr marL="0" indent="0">
              <a:buNone/>
            </a:pPr>
            <a:r>
              <a:rPr lang="tr-TR" dirty="0">
                <a:solidFill>
                  <a:schemeClr val="bg2">
                    <a:lumMod val="75000"/>
                  </a:schemeClr>
                </a:solidFill>
              </a:rPr>
              <a:t>Çandır fasulyesi üretiminin çok kısıtlı olması nedeniyle, bu fasulyenin</a:t>
            </a:r>
          </a:p>
          <a:p>
            <a:pPr marL="0" indent="0">
              <a:buNone/>
            </a:pPr>
            <a:r>
              <a:rPr lang="tr-TR" dirty="0">
                <a:solidFill>
                  <a:schemeClr val="bg2">
                    <a:lumMod val="75000"/>
                  </a:schemeClr>
                </a:solidFill>
              </a:rPr>
              <a:t>özelliklerini taşıyan, küçük taneli, mat, damarlı Sıra tipi kuru fasulye</a:t>
            </a:r>
          </a:p>
          <a:p>
            <a:pPr marL="0" indent="0">
              <a:buNone/>
            </a:pPr>
            <a:r>
              <a:rPr lang="tr-TR" dirty="0">
                <a:solidFill>
                  <a:schemeClr val="bg2">
                    <a:lumMod val="75000"/>
                  </a:schemeClr>
                </a:solidFill>
              </a:rPr>
              <a:t>kullanılmaktadır. Böylelikle kuru fasulye pişme </a:t>
            </a:r>
            <a:r>
              <a:rPr lang="tr-TR" dirty="0" smtClean="0">
                <a:solidFill>
                  <a:schemeClr val="bg2">
                    <a:lumMod val="75000"/>
                  </a:schemeClr>
                </a:solidFill>
              </a:rPr>
              <a:t>esnasında dağılmamaktadır</a:t>
            </a:r>
            <a:r>
              <a:rPr lang="tr-TR" dirty="0">
                <a:solidFill>
                  <a:schemeClr val="bg2">
                    <a:lumMod val="75000"/>
                  </a:schemeClr>
                </a:solidFill>
              </a:rPr>
              <a:t>. Piyaz, ayırt edici ana lezzetini küçük </a:t>
            </a:r>
            <a:r>
              <a:rPr lang="tr-TR" dirty="0" smtClean="0">
                <a:solidFill>
                  <a:schemeClr val="bg2">
                    <a:lumMod val="75000"/>
                  </a:schemeClr>
                </a:solidFill>
              </a:rPr>
              <a:t>taneli fasulyesinden </a:t>
            </a:r>
            <a:r>
              <a:rPr lang="tr-TR" dirty="0">
                <a:solidFill>
                  <a:schemeClr val="bg2">
                    <a:lumMod val="75000"/>
                  </a:schemeClr>
                </a:solidFill>
              </a:rPr>
              <a:t>ve kuru fasulye üzerine bolca dökülen tarator </a:t>
            </a:r>
            <a:r>
              <a:rPr lang="tr-TR" dirty="0" smtClean="0">
                <a:solidFill>
                  <a:schemeClr val="bg2">
                    <a:lumMod val="75000"/>
                  </a:schemeClr>
                </a:solidFill>
              </a:rPr>
              <a:t>sosundan almaktadır</a:t>
            </a:r>
            <a:r>
              <a:rPr lang="tr-TR" dirty="0">
                <a:solidFill>
                  <a:schemeClr val="bg2">
                    <a:lumMod val="75000"/>
                  </a:schemeClr>
                </a:solidFill>
              </a:rPr>
              <a:t>.</a:t>
            </a:r>
          </a:p>
          <a:p>
            <a:pPr marL="0" indent="0">
              <a:buNone/>
            </a:pPr>
            <a:r>
              <a:rPr lang="tr-TR" dirty="0">
                <a:solidFill>
                  <a:schemeClr val="bg2">
                    <a:lumMod val="75000"/>
                  </a:schemeClr>
                </a:solidFill>
              </a:rPr>
              <a:t>Antalya usulü piyaz, Türk Patent Enstitüsü tarafından 2017 yılında tescil</a:t>
            </a:r>
          </a:p>
          <a:p>
            <a:pPr marL="0" indent="0">
              <a:buNone/>
            </a:pPr>
            <a:r>
              <a:rPr lang="tr-TR" dirty="0">
                <a:solidFill>
                  <a:schemeClr val="bg2">
                    <a:lumMod val="75000"/>
                  </a:schemeClr>
                </a:solidFill>
              </a:rPr>
              <a:t>edilen Mahreç işareti ile coğrafi işaretli ürünler arasındaki yerini almıştır.</a:t>
            </a:r>
          </a:p>
          <a:p>
            <a:endParaRPr lang="tr-TR" dirty="0">
              <a:solidFill>
                <a:schemeClr val="bg2">
                  <a:lumMod val="75000"/>
                </a:schemeClr>
              </a:solidFill>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34" y="335946"/>
            <a:ext cx="3095105" cy="18246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734304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73578" y="459971"/>
            <a:ext cx="8700424" cy="778625"/>
          </a:xfrm>
        </p:spPr>
        <p:txBody>
          <a:bodyPr/>
          <a:lstStyle/>
          <a:p>
            <a:r>
              <a:rPr lang="tr-TR" dirty="0"/>
              <a:t>Alanya </a:t>
            </a:r>
            <a:r>
              <a:rPr lang="tr-TR" dirty="0" err="1"/>
              <a:t>Gülüklü</a:t>
            </a:r>
            <a:r>
              <a:rPr lang="tr-TR" dirty="0"/>
              <a:t> (</a:t>
            </a:r>
            <a:r>
              <a:rPr lang="tr-TR" dirty="0" err="1"/>
              <a:t>Hülüklü</a:t>
            </a:r>
            <a:r>
              <a:rPr lang="tr-TR" dirty="0"/>
              <a:t>) Çorba</a:t>
            </a:r>
          </a:p>
        </p:txBody>
      </p:sp>
      <p:sp>
        <p:nvSpPr>
          <p:cNvPr id="3" name="İçerik Yer Tutucusu 2"/>
          <p:cNvSpPr>
            <a:spLocks noGrp="1"/>
          </p:cNvSpPr>
          <p:nvPr>
            <p:ph idx="1"/>
          </p:nvPr>
        </p:nvSpPr>
        <p:spPr>
          <a:xfrm>
            <a:off x="573578" y="1305099"/>
            <a:ext cx="8700424" cy="4736264"/>
          </a:xfrm>
        </p:spPr>
        <p:txBody>
          <a:bodyPr>
            <a:normAutofit/>
          </a:bodyPr>
          <a:lstStyle/>
          <a:p>
            <a:pPr marL="0" indent="0">
              <a:buNone/>
            </a:pPr>
            <a:r>
              <a:rPr lang="tr-TR" sz="1600" dirty="0">
                <a:solidFill>
                  <a:schemeClr val="bg2">
                    <a:lumMod val="75000"/>
                  </a:schemeClr>
                </a:solidFill>
              </a:rPr>
              <a:t>Düğün, mevlit, cenaze gibi insanların bir araya toplandığı günlerde yapılan veya ev halkının önem verdiği misafirlerine özel olarak hazırladığı </a:t>
            </a:r>
            <a:r>
              <a:rPr lang="tr-TR" sz="1600" dirty="0" err="1">
                <a:solidFill>
                  <a:schemeClr val="bg2">
                    <a:lumMod val="75000"/>
                  </a:schemeClr>
                </a:solidFill>
              </a:rPr>
              <a:t>Gülüklü</a:t>
            </a:r>
            <a:r>
              <a:rPr lang="tr-TR" sz="1600" dirty="0">
                <a:solidFill>
                  <a:schemeClr val="bg2">
                    <a:lumMod val="75000"/>
                  </a:schemeClr>
                </a:solidFill>
              </a:rPr>
              <a:t> (</a:t>
            </a:r>
            <a:r>
              <a:rPr lang="tr-TR" sz="1600" dirty="0" err="1">
                <a:solidFill>
                  <a:schemeClr val="bg2">
                    <a:lumMod val="75000"/>
                  </a:schemeClr>
                </a:solidFill>
              </a:rPr>
              <a:t>Hülüklü</a:t>
            </a:r>
            <a:r>
              <a:rPr lang="tr-TR" sz="1600" dirty="0">
                <a:solidFill>
                  <a:schemeClr val="bg2">
                    <a:lumMod val="75000"/>
                  </a:schemeClr>
                </a:solidFill>
              </a:rPr>
              <a:t>)</a:t>
            </a:r>
          </a:p>
          <a:p>
            <a:pPr marL="0" indent="0">
              <a:buNone/>
            </a:pPr>
            <a:r>
              <a:rPr lang="tr-TR" sz="1600" dirty="0">
                <a:solidFill>
                  <a:schemeClr val="bg2">
                    <a:lumMod val="75000"/>
                  </a:schemeClr>
                </a:solidFill>
              </a:rPr>
              <a:t>Çorba, Alanya’nın en önemli çorbasıdır. Geçmişte düğün yemeği olarak servis edildiği için ‘’Düğün Çorbası’’ olarak da bilinmektedir. Günümüzde ise sadece</a:t>
            </a:r>
          </a:p>
          <a:p>
            <a:pPr marL="0" indent="0">
              <a:buNone/>
            </a:pPr>
            <a:r>
              <a:rPr lang="tr-TR" sz="1600" dirty="0">
                <a:solidFill>
                  <a:schemeClr val="bg2">
                    <a:lumMod val="75000"/>
                  </a:schemeClr>
                </a:solidFill>
              </a:rPr>
              <a:t>özel günlerde değil, Alanyalıların günlük yaşamlarında da sıkça tüketilmektedir. Bu sebeple ilçenin en sevilen çorbası olduğu da söylenebilir.</a:t>
            </a:r>
          </a:p>
          <a:p>
            <a:pPr marL="0" indent="0">
              <a:buNone/>
            </a:pPr>
            <a:r>
              <a:rPr lang="tr-TR" sz="1600" dirty="0" err="1">
                <a:solidFill>
                  <a:schemeClr val="bg2">
                    <a:lumMod val="75000"/>
                  </a:schemeClr>
                </a:solidFill>
              </a:rPr>
              <a:t>Gülüklü</a:t>
            </a:r>
            <a:r>
              <a:rPr lang="tr-TR" sz="1600" dirty="0">
                <a:solidFill>
                  <a:schemeClr val="bg2">
                    <a:lumMod val="75000"/>
                  </a:schemeClr>
                </a:solidFill>
              </a:rPr>
              <a:t> (</a:t>
            </a:r>
            <a:r>
              <a:rPr lang="tr-TR" sz="1600" dirty="0" err="1">
                <a:solidFill>
                  <a:schemeClr val="bg2">
                    <a:lumMod val="75000"/>
                  </a:schemeClr>
                </a:solidFill>
              </a:rPr>
              <a:t>Hülüklü</a:t>
            </a:r>
            <a:r>
              <a:rPr lang="tr-TR" sz="1600" dirty="0">
                <a:solidFill>
                  <a:schemeClr val="bg2">
                    <a:lumMod val="75000"/>
                  </a:schemeClr>
                </a:solidFill>
              </a:rPr>
              <a:t>) Çorba, 2019 yılında, Alanya Belediyesi tarafından "Alanya </a:t>
            </a:r>
            <a:r>
              <a:rPr lang="tr-TR" sz="1600" dirty="0" err="1">
                <a:solidFill>
                  <a:schemeClr val="bg2">
                    <a:lumMod val="75000"/>
                  </a:schemeClr>
                </a:solidFill>
              </a:rPr>
              <a:t>Gülüklü</a:t>
            </a:r>
            <a:r>
              <a:rPr lang="tr-TR" sz="1600" dirty="0">
                <a:solidFill>
                  <a:schemeClr val="bg2">
                    <a:lumMod val="75000"/>
                  </a:schemeClr>
                </a:solidFill>
              </a:rPr>
              <a:t> (</a:t>
            </a:r>
            <a:r>
              <a:rPr lang="tr-TR" sz="1600" dirty="0" err="1">
                <a:solidFill>
                  <a:schemeClr val="bg2">
                    <a:lumMod val="75000"/>
                  </a:schemeClr>
                </a:solidFill>
              </a:rPr>
              <a:t>Hülüklü</a:t>
            </a:r>
            <a:r>
              <a:rPr lang="tr-TR" sz="1600" dirty="0">
                <a:solidFill>
                  <a:schemeClr val="bg2">
                    <a:lumMod val="75000"/>
                  </a:schemeClr>
                </a:solidFill>
              </a:rPr>
              <a:t>) Çorba" adıyla "Coğrafi İşaretli Ürün" olarak tescil ettirilmiştir.</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331" y="3923608"/>
            <a:ext cx="7257012" cy="2518756"/>
          </a:xfrm>
          <a:prstGeom prst="rect">
            <a:avLst/>
          </a:prstGeom>
          <a:ln>
            <a:noFill/>
          </a:ln>
          <a:effectLst>
            <a:softEdge rad="112500"/>
          </a:effectLst>
        </p:spPr>
      </p:pic>
    </p:spTree>
    <p:extLst>
      <p:ext uri="{BB962C8B-B14F-4D97-AF65-F5344CB8AC3E}">
        <p14:creationId xmlns:p14="http://schemas.microsoft.com/office/powerpoint/2010/main" val="3554851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448887"/>
            <a:ext cx="8596668" cy="1130531"/>
          </a:xfrm>
        </p:spPr>
        <p:txBody>
          <a:bodyPr>
            <a:normAutofit fontScale="90000"/>
          </a:bodyPr>
          <a:lstStyle/>
          <a:p>
            <a:r>
              <a:rPr lang="tr-TR" dirty="0" smtClean="0"/>
              <a:t>07 BÖLÜM </a:t>
            </a:r>
            <a:br>
              <a:rPr lang="tr-TR" dirty="0" smtClean="0"/>
            </a:br>
            <a:r>
              <a:rPr lang="tr-TR" dirty="0" smtClean="0"/>
              <a:t>PERSONEL EĞİTİMLERİ VE SOSYAL FAALİYETLER</a:t>
            </a:r>
            <a:endParaRPr lang="tr-TR" dirty="0"/>
          </a:p>
        </p:txBody>
      </p:sp>
      <p:sp>
        <p:nvSpPr>
          <p:cNvPr id="3" name="İçerik Yer Tutucusu 2"/>
          <p:cNvSpPr>
            <a:spLocks noGrp="1"/>
          </p:cNvSpPr>
          <p:nvPr>
            <p:ph idx="1"/>
          </p:nvPr>
        </p:nvSpPr>
        <p:spPr>
          <a:xfrm>
            <a:off x="573578" y="1803861"/>
            <a:ext cx="9232438" cy="4395443"/>
          </a:xfrm>
        </p:spPr>
        <p:txBody>
          <a:bodyPr>
            <a:normAutofit/>
          </a:bodyPr>
          <a:lstStyle/>
          <a:p>
            <a:pPr marL="0" indent="0">
              <a:buNone/>
            </a:pPr>
            <a:r>
              <a:rPr lang="tr-TR" dirty="0">
                <a:solidFill>
                  <a:schemeClr val="accent1"/>
                </a:solidFill>
              </a:rPr>
              <a:t>Personel </a:t>
            </a:r>
            <a:r>
              <a:rPr lang="tr-TR" dirty="0" smtClean="0">
                <a:solidFill>
                  <a:schemeClr val="accent1"/>
                </a:solidFill>
              </a:rPr>
              <a:t>Eğitimleri</a:t>
            </a:r>
          </a:p>
          <a:p>
            <a:pPr marL="0" indent="0">
              <a:buNone/>
            </a:pPr>
            <a:endParaRPr lang="tr-TR" dirty="0">
              <a:solidFill>
                <a:schemeClr val="accent1"/>
              </a:solidFill>
            </a:endParaRPr>
          </a:p>
          <a:p>
            <a:pPr marL="0" indent="0">
              <a:buNone/>
            </a:pPr>
            <a:r>
              <a:rPr lang="tr-TR" sz="1200" dirty="0">
                <a:solidFill>
                  <a:schemeClr val="bg2">
                    <a:lumMod val="75000"/>
                  </a:schemeClr>
                </a:solidFill>
              </a:rPr>
              <a:t>Oluşturmuş olduğumuz yıllık eğitim planları doğrultusunda otellerimizde</a:t>
            </a:r>
          </a:p>
          <a:p>
            <a:pPr marL="0" indent="0">
              <a:buNone/>
            </a:pPr>
            <a:r>
              <a:rPr lang="tr-TR" sz="1200" dirty="0">
                <a:solidFill>
                  <a:schemeClr val="bg2">
                    <a:lumMod val="75000"/>
                  </a:schemeClr>
                </a:solidFill>
              </a:rPr>
              <a:t>gıda güvenliği, çevre, kimyasal, iş sağlığı ve güvenliği, ilkyardım, yangın,</a:t>
            </a:r>
          </a:p>
          <a:p>
            <a:pPr marL="0" indent="0">
              <a:buNone/>
            </a:pPr>
            <a:r>
              <a:rPr lang="tr-TR" sz="1200" dirty="0">
                <a:solidFill>
                  <a:schemeClr val="bg2">
                    <a:lumMod val="75000"/>
                  </a:schemeClr>
                </a:solidFill>
              </a:rPr>
              <a:t>kalite, sosyal eğitimler verilmektedir.</a:t>
            </a:r>
          </a:p>
          <a:p>
            <a:pPr marL="0" indent="0">
              <a:buNone/>
            </a:pPr>
            <a:r>
              <a:rPr lang="tr-TR" sz="1200" dirty="0">
                <a:solidFill>
                  <a:schemeClr val="bg2">
                    <a:lumMod val="75000"/>
                  </a:schemeClr>
                </a:solidFill>
              </a:rPr>
              <a:t>Eğitimlerimiz iç eğitim ve dış eğitimler olarak planlanmaktadır. Çevre</a:t>
            </a:r>
          </a:p>
          <a:p>
            <a:pPr marL="0" indent="0">
              <a:buNone/>
            </a:pPr>
            <a:r>
              <a:rPr lang="tr-TR" sz="1200" dirty="0">
                <a:solidFill>
                  <a:schemeClr val="bg2">
                    <a:lumMod val="75000"/>
                  </a:schemeClr>
                </a:solidFill>
              </a:rPr>
              <a:t>eğitimlerimiz; çevre temizliği, doğal hayatın korunması, atıkları doğru</a:t>
            </a:r>
          </a:p>
          <a:p>
            <a:pPr marL="0" indent="0">
              <a:buNone/>
            </a:pPr>
            <a:r>
              <a:rPr lang="tr-TR" sz="1200" dirty="0">
                <a:solidFill>
                  <a:schemeClr val="bg2">
                    <a:lumMod val="75000"/>
                  </a:schemeClr>
                </a:solidFill>
              </a:rPr>
              <a:t>ayrıştırma, atık azaltma, kimyasalların güvenli kullanımı, sıfır atık gibi</a:t>
            </a:r>
          </a:p>
          <a:p>
            <a:pPr marL="0" indent="0">
              <a:buNone/>
            </a:pPr>
            <a:r>
              <a:rPr lang="tr-TR" sz="1200" dirty="0">
                <a:solidFill>
                  <a:schemeClr val="bg2">
                    <a:lumMod val="75000"/>
                  </a:schemeClr>
                </a:solidFill>
              </a:rPr>
              <a:t>konular içermektedir. Çevre danışman firmamız belli periyotlarda</a:t>
            </a:r>
          </a:p>
          <a:p>
            <a:pPr marL="0" indent="0">
              <a:buNone/>
            </a:pPr>
            <a:r>
              <a:rPr lang="tr-TR" sz="1200" dirty="0">
                <a:solidFill>
                  <a:schemeClr val="bg2">
                    <a:lumMod val="75000"/>
                  </a:schemeClr>
                </a:solidFill>
              </a:rPr>
              <a:t>personelimizi bilinçlendirmek için eğitim vermektedir. Danışman</a:t>
            </a:r>
          </a:p>
          <a:p>
            <a:pPr marL="0" indent="0">
              <a:buNone/>
            </a:pPr>
            <a:r>
              <a:rPr lang="tr-TR" sz="1200" dirty="0">
                <a:solidFill>
                  <a:schemeClr val="bg2">
                    <a:lumMod val="75000"/>
                  </a:schemeClr>
                </a:solidFill>
              </a:rPr>
              <a:t>firmamızın yanı sıra kimyasal tedarikçi firmalarımızdan da eğitimler</a:t>
            </a:r>
          </a:p>
          <a:p>
            <a:pPr marL="0" indent="0">
              <a:buNone/>
            </a:pPr>
            <a:r>
              <a:rPr lang="tr-TR" sz="1200" dirty="0" err="1" smtClean="0">
                <a:solidFill>
                  <a:schemeClr val="bg2">
                    <a:lumMod val="75000"/>
                  </a:schemeClr>
                </a:solidFill>
              </a:rPr>
              <a:t>almaktayız.Ayrıca</a:t>
            </a:r>
            <a:r>
              <a:rPr lang="tr-TR" sz="1200" dirty="0" smtClean="0">
                <a:solidFill>
                  <a:schemeClr val="bg2">
                    <a:lumMod val="75000"/>
                  </a:schemeClr>
                </a:solidFill>
              </a:rPr>
              <a:t> Sorwe uygulamamızdan sezon boyunca temel eğitimler ve </a:t>
            </a:r>
          </a:p>
          <a:p>
            <a:pPr marL="0" indent="0">
              <a:buNone/>
            </a:pPr>
            <a:r>
              <a:rPr lang="tr-TR" sz="1200" dirty="0" smtClean="0">
                <a:solidFill>
                  <a:schemeClr val="bg2">
                    <a:lumMod val="75000"/>
                  </a:schemeClr>
                </a:solidFill>
              </a:rPr>
              <a:t>Departman bazlı uzmanlık eğitimleri de online olarak yayınlanmaktadır</a:t>
            </a:r>
            <a:r>
              <a:rPr lang="tr-TR" sz="1200" dirty="0" smtClean="0"/>
              <a:t>.</a:t>
            </a:r>
          </a:p>
          <a:p>
            <a:pPr marL="0" indent="0">
              <a:buNone/>
            </a:pPr>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6354" y="1870362"/>
            <a:ext cx="2626823" cy="4023360"/>
          </a:xfrm>
          <a:prstGeom prst="rect">
            <a:avLst/>
          </a:prstGeom>
          <a:ln>
            <a:noFill/>
          </a:ln>
          <a:effectLst>
            <a:softEdge rad="112500"/>
          </a:effectLst>
        </p:spPr>
      </p:pic>
    </p:spTree>
    <p:extLst>
      <p:ext uri="{BB962C8B-B14F-4D97-AF65-F5344CB8AC3E}">
        <p14:creationId xmlns:p14="http://schemas.microsoft.com/office/powerpoint/2010/main" val="110604194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marL="0" indent="0">
              <a:buNone/>
            </a:pPr>
            <a:endParaRPr lang="tr-TR" dirty="0" smtClean="0">
              <a:solidFill>
                <a:schemeClr val="accent1"/>
              </a:solidFill>
            </a:endParaRPr>
          </a:p>
          <a:p>
            <a:pPr marL="0" indent="0">
              <a:buNone/>
            </a:pPr>
            <a:r>
              <a:rPr lang="tr-TR" dirty="0" smtClean="0">
                <a:solidFill>
                  <a:schemeClr val="accent1"/>
                </a:solidFill>
              </a:rPr>
              <a:t>Personel Eğitimleri</a:t>
            </a:r>
          </a:p>
          <a:p>
            <a:pPr marL="0" indent="0">
              <a:buNone/>
            </a:pPr>
            <a:r>
              <a:rPr lang="tr-TR" sz="1400" dirty="0" smtClean="0">
                <a:solidFill>
                  <a:schemeClr val="bg2">
                    <a:lumMod val="75000"/>
                  </a:schemeClr>
                </a:solidFill>
              </a:rPr>
              <a:t>Çevre </a:t>
            </a:r>
            <a:r>
              <a:rPr lang="tr-TR" sz="1400" dirty="0">
                <a:solidFill>
                  <a:schemeClr val="bg2">
                    <a:lumMod val="75000"/>
                  </a:schemeClr>
                </a:solidFill>
              </a:rPr>
              <a:t>eğitimleri dışında otellerimizde meydana gelebilecek acil </a:t>
            </a:r>
            <a:r>
              <a:rPr lang="tr-TR" sz="1400" dirty="0" smtClean="0">
                <a:solidFill>
                  <a:schemeClr val="bg2">
                    <a:lumMod val="75000"/>
                  </a:schemeClr>
                </a:solidFill>
              </a:rPr>
              <a:t>durumlar için </a:t>
            </a:r>
            <a:r>
              <a:rPr lang="tr-TR" sz="1400" dirty="0">
                <a:solidFill>
                  <a:schemeClr val="bg2">
                    <a:lumMod val="75000"/>
                  </a:schemeClr>
                </a:solidFill>
              </a:rPr>
              <a:t>acil durum ekibi kurulmuştur. Bu tür durumlarda bilinçli </a:t>
            </a:r>
            <a:r>
              <a:rPr lang="tr-TR" sz="1400" dirty="0" smtClean="0">
                <a:solidFill>
                  <a:schemeClr val="bg2">
                    <a:lumMod val="75000"/>
                  </a:schemeClr>
                </a:solidFill>
              </a:rPr>
              <a:t>olmanın öneminin </a:t>
            </a:r>
            <a:r>
              <a:rPr lang="tr-TR" sz="1400" dirty="0">
                <a:solidFill>
                  <a:schemeClr val="bg2">
                    <a:lumMod val="75000"/>
                  </a:schemeClr>
                </a:solidFill>
              </a:rPr>
              <a:t>farkındayız. Bu yüzden yangın ve ilk yardım </a:t>
            </a:r>
            <a:r>
              <a:rPr lang="tr-TR" sz="1400" dirty="0" smtClean="0">
                <a:solidFill>
                  <a:schemeClr val="bg2">
                    <a:lumMod val="75000"/>
                  </a:schemeClr>
                </a:solidFill>
              </a:rPr>
              <a:t>eğitimleri almaktayız</a:t>
            </a:r>
            <a:r>
              <a:rPr lang="tr-TR" sz="1400" dirty="0">
                <a:solidFill>
                  <a:schemeClr val="bg2">
                    <a:lumMod val="75000"/>
                  </a:schemeClr>
                </a:solidFill>
              </a:rPr>
              <a:t>. Acil durumlara hazırlıklı olmak için belirli </a:t>
            </a:r>
            <a:r>
              <a:rPr lang="tr-TR" sz="1400" dirty="0" smtClean="0">
                <a:solidFill>
                  <a:schemeClr val="bg2">
                    <a:lumMod val="75000"/>
                  </a:schemeClr>
                </a:solidFill>
              </a:rPr>
              <a:t>periyotlarda tatbikatlar </a:t>
            </a:r>
            <a:r>
              <a:rPr lang="tr-TR" sz="1400" dirty="0">
                <a:solidFill>
                  <a:schemeClr val="bg2">
                    <a:lumMod val="75000"/>
                  </a:schemeClr>
                </a:solidFill>
              </a:rPr>
              <a:t>yapmaktayız. Bitkisel atık yağlarımızı ve posalarımızı </a:t>
            </a:r>
            <a:r>
              <a:rPr lang="tr-TR" sz="1400" dirty="0" smtClean="0">
                <a:solidFill>
                  <a:schemeClr val="bg2">
                    <a:lumMod val="75000"/>
                  </a:schemeClr>
                </a:solidFill>
              </a:rPr>
              <a:t>lisanslı firmalara </a:t>
            </a:r>
            <a:r>
              <a:rPr lang="tr-TR" sz="1400" dirty="0">
                <a:solidFill>
                  <a:schemeClr val="bg2">
                    <a:lumMod val="75000"/>
                  </a:schemeClr>
                </a:solidFill>
              </a:rPr>
              <a:t>vererek bertaraf etmekteyiz. Almış olduğumuz iç ve </a:t>
            </a:r>
            <a:r>
              <a:rPr lang="tr-TR" sz="1400" dirty="0" smtClean="0">
                <a:solidFill>
                  <a:schemeClr val="bg2">
                    <a:lumMod val="75000"/>
                  </a:schemeClr>
                </a:solidFill>
              </a:rPr>
              <a:t>dış eğitimlerde </a:t>
            </a:r>
            <a:r>
              <a:rPr lang="tr-TR" sz="1400" dirty="0">
                <a:solidFill>
                  <a:schemeClr val="bg2">
                    <a:lumMod val="75000"/>
                  </a:schemeClr>
                </a:solidFill>
              </a:rPr>
              <a:t>bitkisel atık yağlarının geri dönüşümünün çok önemli </a:t>
            </a:r>
            <a:r>
              <a:rPr lang="tr-TR" sz="1400" dirty="0" smtClean="0">
                <a:solidFill>
                  <a:schemeClr val="bg2">
                    <a:lumMod val="75000"/>
                  </a:schemeClr>
                </a:solidFill>
              </a:rPr>
              <a:t>olduğu ve </a:t>
            </a:r>
            <a:r>
              <a:rPr lang="tr-TR" sz="1400" dirty="0">
                <a:solidFill>
                  <a:schemeClr val="bg2">
                    <a:lumMod val="75000"/>
                  </a:schemeClr>
                </a:solidFill>
              </a:rPr>
              <a:t>çevreye verdiği zararlarla ilgili bilinçlenmekte ve çevremizi </a:t>
            </a:r>
            <a:r>
              <a:rPr lang="tr-TR" sz="1400" dirty="0" smtClean="0">
                <a:solidFill>
                  <a:schemeClr val="bg2">
                    <a:lumMod val="75000"/>
                  </a:schemeClr>
                </a:solidFill>
              </a:rPr>
              <a:t>de bilinçlendirmekteyiz</a:t>
            </a:r>
            <a:r>
              <a:rPr lang="tr-TR" sz="1400" dirty="0">
                <a:solidFill>
                  <a:schemeClr val="bg2">
                    <a:lumMod val="75000"/>
                  </a:schemeClr>
                </a:solidFill>
              </a:rPr>
              <a:t>.</a:t>
            </a:r>
          </a:p>
          <a:p>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338" y="4488872"/>
            <a:ext cx="6197291" cy="2202874"/>
          </a:xfrm>
          <a:prstGeom prst="rect">
            <a:avLst/>
          </a:prstGeom>
          <a:ln>
            <a:noFill/>
          </a:ln>
          <a:effectLst>
            <a:softEdge rad="112500"/>
          </a:effectLst>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566" y="249382"/>
            <a:ext cx="4305993" cy="2103120"/>
          </a:xfrm>
          <a:prstGeom prst="rect">
            <a:avLst/>
          </a:prstGeom>
          <a:ln>
            <a:noFill/>
          </a:ln>
          <a:effectLst>
            <a:softEdge rad="112500"/>
          </a:effectLst>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698" y="282633"/>
            <a:ext cx="3665913" cy="1645920"/>
          </a:xfrm>
          <a:prstGeom prst="rect">
            <a:avLst/>
          </a:prstGeom>
          <a:ln>
            <a:noFill/>
          </a:ln>
          <a:effectLst>
            <a:softEdge rad="112500"/>
          </a:effectLst>
        </p:spPr>
      </p:pic>
    </p:spTree>
    <p:extLst>
      <p:ext uri="{BB962C8B-B14F-4D97-AF65-F5344CB8AC3E}">
        <p14:creationId xmlns:p14="http://schemas.microsoft.com/office/powerpoint/2010/main" val="17537820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515388"/>
            <a:ext cx="8596668" cy="789709"/>
          </a:xfrm>
        </p:spPr>
        <p:txBody>
          <a:bodyPr>
            <a:normAutofit fontScale="90000"/>
          </a:bodyPr>
          <a:lstStyle/>
          <a:p>
            <a:r>
              <a:rPr lang="tr-TR" dirty="0"/>
              <a:t>PERSONEL EĞİTİMLERİ VE SOSYAL FAALİYETLER</a:t>
            </a:r>
          </a:p>
        </p:txBody>
      </p:sp>
      <p:sp>
        <p:nvSpPr>
          <p:cNvPr id="3" name="İçerik Yer Tutucusu 2"/>
          <p:cNvSpPr>
            <a:spLocks noGrp="1"/>
          </p:cNvSpPr>
          <p:nvPr>
            <p:ph idx="1"/>
          </p:nvPr>
        </p:nvSpPr>
        <p:spPr>
          <a:xfrm>
            <a:off x="677334" y="1305098"/>
            <a:ext cx="8596667" cy="5270269"/>
          </a:xfrm>
        </p:spPr>
        <p:txBody>
          <a:bodyPr>
            <a:normAutofit/>
          </a:bodyPr>
          <a:lstStyle/>
          <a:p>
            <a:pPr marL="0" indent="0">
              <a:buNone/>
            </a:pPr>
            <a:r>
              <a:rPr lang="tr-TR" dirty="0">
                <a:solidFill>
                  <a:schemeClr val="accent1"/>
                </a:solidFill>
              </a:rPr>
              <a:t>Sosyal </a:t>
            </a:r>
            <a:r>
              <a:rPr lang="tr-TR" dirty="0" smtClean="0">
                <a:solidFill>
                  <a:schemeClr val="accent1"/>
                </a:solidFill>
              </a:rPr>
              <a:t>Faaliyetler</a:t>
            </a:r>
          </a:p>
          <a:p>
            <a:pPr marL="0" indent="0">
              <a:buNone/>
            </a:pPr>
            <a:r>
              <a:rPr lang="tr-TR" sz="1400" dirty="0">
                <a:solidFill>
                  <a:schemeClr val="bg2">
                    <a:lumMod val="75000"/>
                  </a:schemeClr>
                </a:solidFill>
              </a:rPr>
              <a:t>Otellerimiz içinde yaptığımız eğitim ve aktiviteler dışında kazandığımız çevre ödüllerimizin devamlılığını sağlamak için yerel kuruluşlarla da çevre </a:t>
            </a:r>
            <a:r>
              <a:rPr lang="tr-TR" sz="1400" dirty="0" smtClean="0">
                <a:solidFill>
                  <a:schemeClr val="bg2">
                    <a:lumMod val="75000"/>
                  </a:schemeClr>
                </a:solidFill>
              </a:rPr>
              <a:t>etkinliklerine katılmakta </a:t>
            </a:r>
            <a:r>
              <a:rPr lang="tr-TR" sz="1400" dirty="0">
                <a:solidFill>
                  <a:schemeClr val="bg2">
                    <a:lumMod val="75000"/>
                  </a:schemeClr>
                </a:solidFill>
              </a:rPr>
              <a:t>ve bölge halkının bilinçlenmesini sağlamaktayız. </a:t>
            </a:r>
            <a:r>
              <a:rPr lang="tr-TR" sz="1400" dirty="0" smtClean="0">
                <a:solidFill>
                  <a:schemeClr val="bg2">
                    <a:lumMod val="75000"/>
                  </a:schemeClr>
                </a:solidFill>
              </a:rPr>
              <a:t>Ayrıca Kültürel ve Doğal Mirası Koruma ile ilgili farkındalığı artırmak için tesisimiz adına Syedra Antik Kalesine destekte bulunulmuştur</a:t>
            </a:r>
            <a:r>
              <a:rPr lang="tr-TR" sz="1400" dirty="0">
                <a:solidFill>
                  <a:schemeClr val="bg2">
                    <a:lumMod val="75000"/>
                  </a:schemeClr>
                </a:solidFill>
              </a:rPr>
              <a:t>. Yerel kuruluşlar ile sosyal projelerde yer almakta ve çevre etkinliklerine katılarak bölge halkını bilinçlendirmek için çalışmalar yapmaktayız.</a:t>
            </a:r>
          </a:p>
          <a:p>
            <a:pPr marL="0" indent="0">
              <a:buNone/>
            </a:pPr>
            <a:endParaRPr lang="tr-TR" sz="1600" dirty="0" smtClean="0">
              <a:solidFill>
                <a:schemeClr val="bg2">
                  <a:lumMod val="75000"/>
                </a:schemeClr>
              </a:solidFill>
            </a:endParaRPr>
          </a:p>
          <a:p>
            <a:pPr marL="0" indent="0">
              <a:buNone/>
            </a:pPr>
            <a:endParaRPr lang="tr-TR" sz="1600" dirty="0">
              <a:solidFill>
                <a:schemeClr val="bg2">
                  <a:lumMod val="75000"/>
                </a:schemeClr>
              </a:solidFill>
            </a:endParaRPr>
          </a:p>
          <a:p>
            <a:pPr marL="0" indent="0">
              <a:buNone/>
            </a:pPr>
            <a:endParaRPr lang="tr-TR" sz="1600" dirty="0" smtClean="0">
              <a:solidFill>
                <a:schemeClr val="bg2">
                  <a:lumMod val="75000"/>
                </a:schemeClr>
              </a:solidFill>
            </a:endParaRPr>
          </a:p>
          <a:p>
            <a:pPr marL="0" indent="0">
              <a:buNone/>
            </a:pPr>
            <a:endParaRPr lang="tr-TR" sz="1600" dirty="0">
              <a:solidFill>
                <a:schemeClr val="bg2">
                  <a:lumMod val="75000"/>
                </a:schemeClr>
              </a:solidFill>
            </a:endParaRPr>
          </a:p>
          <a:p>
            <a:pPr marL="0" indent="0">
              <a:buNone/>
            </a:pPr>
            <a:endParaRPr lang="tr-TR" sz="1600" dirty="0" smtClean="0">
              <a:solidFill>
                <a:schemeClr val="bg2">
                  <a:lumMod val="75000"/>
                </a:schemeClr>
              </a:solidFill>
            </a:endParaRPr>
          </a:p>
          <a:p>
            <a:pPr marL="0" indent="0">
              <a:buNone/>
            </a:pPr>
            <a:endParaRPr lang="tr-TR" sz="1600" dirty="0">
              <a:solidFill>
                <a:schemeClr val="bg2">
                  <a:lumMod val="75000"/>
                </a:schemeClr>
              </a:solidFill>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1170" y="3258589"/>
            <a:ext cx="4258517" cy="3133553"/>
          </a:xfrm>
          <a:prstGeom prst="rect">
            <a:avLst/>
          </a:prstGeom>
        </p:spPr>
      </p:pic>
    </p:spTree>
    <p:extLst>
      <p:ext uri="{BB962C8B-B14F-4D97-AF65-F5344CB8AC3E}">
        <p14:creationId xmlns:p14="http://schemas.microsoft.com/office/powerpoint/2010/main" val="27901025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497" y="275573"/>
            <a:ext cx="4888898" cy="6467606"/>
          </a:xfrm>
          <a:prstGeom prst="rect">
            <a:avLst/>
          </a:prstGeom>
        </p:spPr>
      </p:pic>
      <p:sp>
        <p:nvSpPr>
          <p:cNvPr id="6" name="Dikdörtgen 5"/>
          <p:cNvSpPr/>
          <p:nvPr/>
        </p:nvSpPr>
        <p:spPr>
          <a:xfrm>
            <a:off x="6137752" y="2828836"/>
            <a:ext cx="3594971" cy="2031325"/>
          </a:xfrm>
          <a:prstGeom prst="rect">
            <a:avLst/>
          </a:prstGeom>
        </p:spPr>
        <p:txBody>
          <a:bodyPr wrap="square">
            <a:spAutoFit/>
          </a:bodyPr>
          <a:lstStyle/>
          <a:p>
            <a:r>
              <a:rPr lang="tr-TR" dirty="0" smtClean="0">
                <a:solidFill>
                  <a:schemeClr val="bg2">
                    <a:lumMod val="75000"/>
                  </a:schemeClr>
                </a:solidFill>
              </a:rPr>
              <a:t>Villa Sunflower Otel olarak ,her </a:t>
            </a:r>
            <a:r>
              <a:rPr lang="tr-TR" dirty="0">
                <a:solidFill>
                  <a:schemeClr val="bg2">
                    <a:lumMod val="75000"/>
                  </a:schemeClr>
                </a:solidFill>
              </a:rPr>
              <a:t>yıl düzenli </a:t>
            </a:r>
            <a:r>
              <a:rPr lang="tr-TR" dirty="0" smtClean="0">
                <a:solidFill>
                  <a:schemeClr val="bg2">
                    <a:lumMod val="75000"/>
                  </a:schemeClr>
                </a:solidFill>
              </a:rPr>
              <a:t>şekilde yaptığımız </a:t>
            </a:r>
            <a:r>
              <a:rPr lang="tr-TR" dirty="0">
                <a:solidFill>
                  <a:schemeClr val="bg2">
                    <a:lumMod val="75000"/>
                  </a:schemeClr>
                </a:solidFill>
              </a:rPr>
              <a:t>destek bağışlarıyla Doğal ve Kültürel Mirası korumak ve çalışma arkadaşlarımıza da bu misyonu aşılamak en büyük hedefimizdir.</a:t>
            </a:r>
          </a:p>
        </p:txBody>
      </p:sp>
    </p:spTree>
    <p:extLst>
      <p:ext uri="{BB962C8B-B14F-4D97-AF65-F5344CB8AC3E}">
        <p14:creationId xmlns:p14="http://schemas.microsoft.com/office/powerpoint/2010/main" val="9740854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609600"/>
            <a:ext cx="8596668" cy="495993"/>
          </a:xfrm>
        </p:spPr>
        <p:txBody>
          <a:bodyPr>
            <a:normAutofit fontScale="90000"/>
          </a:bodyPr>
          <a:lstStyle/>
          <a:p>
            <a:r>
              <a:rPr lang="tr-TR" dirty="0"/>
              <a:t>Sosyal Faaliyetler</a:t>
            </a:r>
            <a:br>
              <a:rPr lang="tr-TR" dirty="0"/>
            </a:br>
            <a:endParaRPr lang="tr-TR" dirty="0"/>
          </a:p>
        </p:txBody>
      </p:sp>
      <p:sp>
        <p:nvSpPr>
          <p:cNvPr id="3" name="İçerik Yer Tutucusu 2"/>
          <p:cNvSpPr>
            <a:spLocks noGrp="1"/>
          </p:cNvSpPr>
          <p:nvPr>
            <p:ph idx="1"/>
          </p:nvPr>
        </p:nvSpPr>
        <p:spPr>
          <a:xfrm>
            <a:off x="677334" y="1388225"/>
            <a:ext cx="8596668" cy="5328459"/>
          </a:xfrm>
        </p:spPr>
        <p:txBody>
          <a:bodyPr>
            <a:normAutofit/>
          </a:bodyPr>
          <a:lstStyle/>
          <a:p>
            <a:pPr marL="0" indent="0">
              <a:buNone/>
            </a:pPr>
            <a:endParaRPr lang="tr-TR" sz="1400" dirty="0" smtClean="0">
              <a:solidFill>
                <a:schemeClr val="bg2">
                  <a:lumMod val="75000"/>
                </a:schemeClr>
              </a:solidFill>
            </a:endParaRPr>
          </a:p>
          <a:p>
            <a:pPr marL="0" indent="0">
              <a:buNone/>
            </a:pPr>
            <a:endParaRPr lang="tr-TR" sz="1400" dirty="0">
              <a:solidFill>
                <a:schemeClr val="bg2">
                  <a:lumMod val="75000"/>
                </a:schemeClr>
              </a:solidFill>
            </a:endParaRPr>
          </a:p>
          <a:p>
            <a:pPr marL="0" indent="0">
              <a:buNone/>
            </a:pPr>
            <a:endParaRPr lang="tr-TR" sz="1400" dirty="0" smtClean="0">
              <a:solidFill>
                <a:schemeClr val="bg2">
                  <a:lumMod val="75000"/>
                </a:schemeClr>
              </a:solidFill>
            </a:endParaRPr>
          </a:p>
          <a:p>
            <a:pPr marL="0" indent="0">
              <a:buNone/>
            </a:pPr>
            <a:r>
              <a:rPr lang="tr-TR" sz="1400" dirty="0" smtClean="0">
                <a:solidFill>
                  <a:schemeClr val="bg2">
                    <a:lumMod val="75000"/>
                  </a:schemeClr>
                </a:solidFill>
              </a:rPr>
              <a:t>Personellerimize </a:t>
            </a:r>
            <a:r>
              <a:rPr lang="tr-TR" sz="1400" dirty="0">
                <a:solidFill>
                  <a:schemeClr val="bg2">
                    <a:lumMod val="75000"/>
                  </a:schemeClr>
                </a:solidFill>
              </a:rPr>
              <a:t>Bayramlarda çikolata </a:t>
            </a:r>
            <a:r>
              <a:rPr lang="tr-TR" sz="1400" dirty="0" smtClean="0">
                <a:solidFill>
                  <a:schemeClr val="bg2">
                    <a:lumMod val="75000"/>
                  </a:schemeClr>
                </a:solidFill>
              </a:rPr>
              <a:t>dağıtılır ve </a:t>
            </a:r>
            <a:r>
              <a:rPr lang="tr-TR" sz="1400" dirty="0">
                <a:solidFill>
                  <a:schemeClr val="bg2">
                    <a:lumMod val="75000"/>
                  </a:schemeClr>
                </a:solidFill>
              </a:rPr>
              <a:t>Ramazan ayında tüm personellerimize </a:t>
            </a:r>
            <a:r>
              <a:rPr lang="tr-TR" sz="1400" dirty="0" smtClean="0">
                <a:solidFill>
                  <a:schemeClr val="bg2">
                    <a:lumMod val="75000"/>
                  </a:schemeClr>
                </a:solidFill>
              </a:rPr>
              <a:t>market&amp; gıda </a:t>
            </a:r>
            <a:r>
              <a:rPr lang="tr-TR" sz="1400" dirty="0">
                <a:solidFill>
                  <a:schemeClr val="bg2">
                    <a:lumMod val="75000"/>
                  </a:schemeClr>
                </a:solidFill>
              </a:rPr>
              <a:t>yardımı </a:t>
            </a:r>
            <a:r>
              <a:rPr lang="tr-TR" sz="1400" dirty="0" smtClean="0">
                <a:solidFill>
                  <a:schemeClr val="bg2">
                    <a:lumMod val="75000"/>
                  </a:schemeClr>
                </a:solidFill>
              </a:rPr>
              <a:t>yapılır. Ayrıca </a:t>
            </a:r>
            <a:r>
              <a:rPr lang="tr-TR" sz="1400" dirty="0">
                <a:solidFill>
                  <a:schemeClr val="bg2">
                    <a:lumMod val="75000"/>
                  </a:schemeClr>
                </a:solidFill>
              </a:rPr>
              <a:t>‘ Momento Kart ‘uygulamamızla tüm çalışanlarımıza bayramlarda bayram harçlığı uygulamamız mevcuttur. </a:t>
            </a:r>
            <a:r>
              <a:rPr lang="tr-TR" sz="1400" dirty="0" smtClean="0">
                <a:solidFill>
                  <a:schemeClr val="bg2">
                    <a:lumMod val="75000"/>
                  </a:schemeClr>
                </a:solidFill>
              </a:rPr>
              <a:t>Her ay sonunda performans yönetimine yönelik prim çalışmamız da bulunmaktadır. Her sezon sonu personel gecesi ve köylere piknik organizasyonları düzenlenerek, personelimizin şirkete olan bağlılığın ve motivasyonlarının artmasına katkı sağlanır.</a:t>
            </a:r>
          </a:p>
          <a:p>
            <a:pPr marL="0" indent="0">
              <a:buNone/>
            </a:pPr>
            <a:endParaRPr lang="tr-TR" sz="1400" dirty="0">
              <a:solidFill>
                <a:schemeClr val="bg2">
                  <a:lumMod val="75000"/>
                </a:schemeClr>
              </a:solidFill>
            </a:endParaRPr>
          </a:p>
          <a:p>
            <a:pPr marL="0" indent="0">
              <a:buNone/>
            </a:pPr>
            <a:endParaRPr lang="tr-TR" sz="1400" dirty="0" smtClean="0">
              <a:solidFill>
                <a:schemeClr val="bg2">
                  <a:lumMod val="75000"/>
                </a:schemeClr>
              </a:solidFill>
            </a:endParaRPr>
          </a:p>
          <a:p>
            <a:pPr marL="0" indent="0">
              <a:buNone/>
            </a:pPr>
            <a:endParaRPr lang="tr-TR" sz="1400" dirty="0">
              <a:solidFill>
                <a:schemeClr val="bg2">
                  <a:lumMod val="75000"/>
                </a:schemeClr>
              </a:solidFill>
            </a:endParaRPr>
          </a:p>
          <a:p>
            <a:pPr marL="0" indent="0">
              <a:buNone/>
            </a:pPr>
            <a:endParaRPr lang="tr-TR" sz="1400" dirty="0" smtClean="0">
              <a:solidFill>
                <a:schemeClr val="bg2">
                  <a:lumMod val="75000"/>
                </a:schemeClr>
              </a:solidFill>
            </a:endParaRPr>
          </a:p>
          <a:p>
            <a:pPr marL="0" indent="0">
              <a:buNone/>
            </a:pPr>
            <a:endParaRPr lang="tr-TR" sz="1400" dirty="0">
              <a:solidFill>
                <a:schemeClr val="bg2">
                  <a:lumMod val="75000"/>
                </a:schemeClr>
              </a:solidFill>
            </a:endParaRPr>
          </a:p>
          <a:p>
            <a:pPr marL="0" indent="0">
              <a:buNone/>
            </a:pPr>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520" y="3865419"/>
            <a:ext cx="4638520" cy="2749522"/>
          </a:xfrm>
          <a:prstGeom prst="rect">
            <a:avLst/>
          </a:prstGeom>
          <a:ln>
            <a:noFill/>
          </a:ln>
          <a:effectLst>
            <a:softEdge rad="112500"/>
          </a:effectLst>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9774" y="87284"/>
            <a:ext cx="3158836" cy="2369127"/>
          </a:xfrm>
          <a:prstGeom prst="rect">
            <a:avLst/>
          </a:prstGeom>
          <a:ln>
            <a:noFill/>
          </a:ln>
          <a:effectLst>
            <a:softEdge rad="112500"/>
          </a:effectLst>
        </p:spPr>
      </p:pic>
    </p:spTree>
    <p:extLst>
      <p:ext uri="{BB962C8B-B14F-4D97-AF65-F5344CB8AC3E}">
        <p14:creationId xmlns:p14="http://schemas.microsoft.com/office/powerpoint/2010/main" val="24990736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çerik Yer Tutucusu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187" y="194001"/>
            <a:ext cx="3018106" cy="4102426"/>
          </a:xfrm>
          <a:prstGeom prst="rect">
            <a:avLst/>
          </a:prstGeom>
          <a:ln>
            <a:noFill/>
          </a:ln>
          <a:effectLst>
            <a:softEdge rad="112500"/>
          </a:effectLst>
        </p:spPr>
      </p:pic>
      <p:pic>
        <p:nvPicPr>
          <p:cNvPr id="10" name="Resim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395" y="1420735"/>
            <a:ext cx="3707704" cy="4446739"/>
          </a:xfrm>
          <a:prstGeom prst="rect">
            <a:avLst/>
          </a:prstGeom>
          <a:ln>
            <a:noFill/>
          </a:ln>
          <a:effectLst>
            <a:softEdge rad="112500"/>
          </a:effectLst>
        </p:spPr>
      </p:pic>
      <p:sp>
        <p:nvSpPr>
          <p:cNvPr id="12" name="Dikdörtgen 11"/>
          <p:cNvSpPr/>
          <p:nvPr/>
        </p:nvSpPr>
        <p:spPr>
          <a:xfrm>
            <a:off x="563671" y="4496844"/>
            <a:ext cx="4484319" cy="923330"/>
          </a:xfrm>
          <a:prstGeom prst="rect">
            <a:avLst/>
          </a:prstGeom>
        </p:spPr>
        <p:txBody>
          <a:bodyPr wrap="square">
            <a:spAutoFit/>
          </a:bodyPr>
          <a:lstStyle/>
          <a:p>
            <a:pPr lvl="0" algn="ctr">
              <a:spcBef>
                <a:spcPts val="1000"/>
              </a:spcBef>
              <a:buClr>
                <a:srgbClr val="90C226"/>
              </a:buClr>
              <a:buSzPct val="80000"/>
            </a:pPr>
            <a:r>
              <a:rPr lang="tr-TR" dirty="0">
                <a:solidFill>
                  <a:prstClr val="black">
                    <a:lumMod val="50000"/>
                    <a:lumOff val="50000"/>
                  </a:prstClr>
                </a:solidFill>
              </a:rPr>
              <a:t>Çalışma arkadaşlarımızın doğum günü ve çalışma yıldönümlerimizi pasta </a:t>
            </a:r>
            <a:r>
              <a:rPr lang="tr-TR" dirty="0" smtClean="0">
                <a:solidFill>
                  <a:prstClr val="black">
                    <a:lumMod val="50000"/>
                    <a:lumOff val="50000"/>
                  </a:prstClr>
                </a:solidFill>
              </a:rPr>
              <a:t>eşliğinde, </a:t>
            </a:r>
            <a:r>
              <a:rPr lang="tr-TR" dirty="0">
                <a:solidFill>
                  <a:prstClr val="black">
                    <a:lumMod val="50000"/>
                    <a:lumOff val="50000"/>
                  </a:prstClr>
                </a:solidFill>
              </a:rPr>
              <a:t>hep beraber kutlarız. </a:t>
            </a:r>
          </a:p>
        </p:txBody>
      </p:sp>
      <p:pic>
        <p:nvPicPr>
          <p:cNvPr id="13" name="Resim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5726" y="826718"/>
            <a:ext cx="1635206" cy="20292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2692148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77334" y="212943"/>
            <a:ext cx="8596668" cy="5828420"/>
          </a:xfrm>
        </p:spPr>
        <p:txBody>
          <a:bodyPr/>
          <a:lstStyle/>
          <a:p>
            <a:pPr marL="0" indent="0">
              <a:buNone/>
            </a:pPr>
            <a:r>
              <a:rPr lang="tr-TR" dirty="0" smtClean="0">
                <a:solidFill>
                  <a:schemeClr val="bg2">
                    <a:lumMod val="75000"/>
                  </a:schemeClr>
                </a:solidFill>
              </a:rPr>
              <a:t>Her sezon sonu ,otelimizdeki tüm departman amirleri ve ekip arkadaşlarımızla personel gecesi organize eder ; canlı müzik &amp; eğlence eşliğinde ,açık büfe, yiyecek &amp; içecek servisi sunar ve hediye çekilişi ile moral motivasyonlarını artırarak ,bir sonraki sezon için güzel bir kapanış gecesi geçirmelerini sağlarız.</a:t>
            </a:r>
            <a:endParaRPr lang="tr-TR" dirty="0">
              <a:solidFill>
                <a:schemeClr val="bg2">
                  <a:lumMod val="75000"/>
                </a:schemeClr>
              </a:solidFill>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140" y="1660323"/>
            <a:ext cx="3594970" cy="3350089"/>
          </a:xfrm>
          <a:prstGeom prst="rect">
            <a:avLst/>
          </a:prstGeom>
          <a:ln>
            <a:noFill/>
          </a:ln>
          <a:effectLst>
            <a:softEdge rad="112500"/>
          </a:effectLst>
        </p:spPr>
      </p:pic>
      <p:pic>
        <p:nvPicPr>
          <p:cNvPr id="5" name="Resim 4"/>
          <p:cNvPicPr>
            <a:picLocks noChangeAspect="1"/>
          </p:cNvPicPr>
          <p:nvPr/>
        </p:nvPicPr>
        <p:blipFill>
          <a:blip r:embed="rId3"/>
          <a:stretch>
            <a:fillRect/>
          </a:stretch>
        </p:blipFill>
        <p:spPr>
          <a:xfrm>
            <a:off x="5185775" y="2311676"/>
            <a:ext cx="3507287" cy="3625661"/>
          </a:xfrm>
          <a:prstGeom prst="rect">
            <a:avLst/>
          </a:prstGeom>
          <a:ln>
            <a:noFill/>
          </a:ln>
          <a:effectLst>
            <a:softEdge rad="112500"/>
          </a:effectLst>
        </p:spPr>
      </p:pic>
    </p:spTree>
    <p:extLst>
      <p:ext uri="{BB962C8B-B14F-4D97-AF65-F5344CB8AC3E}">
        <p14:creationId xmlns:p14="http://schemas.microsoft.com/office/powerpoint/2010/main" val="15064294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idx="1"/>
          </p:nvPr>
        </p:nvSpPr>
        <p:spPr>
          <a:xfrm>
            <a:off x="565150" y="465138"/>
            <a:ext cx="8709025" cy="5576887"/>
          </a:xfrm>
        </p:spPr>
        <p:txBody>
          <a:bodyPr/>
          <a:lstStyle/>
          <a:p>
            <a:pPr marL="0" indent="0">
              <a:buNone/>
            </a:pPr>
            <a:endParaRPr lang="tr-TR" dirty="0" smtClean="0">
              <a:solidFill>
                <a:schemeClr val="bg2">
                  <a:lumMod val="75000"/>
                </a:schemeClr>
              </a:solidFill>
            </a:endParaRPr>
          </a:p>
          <a:p>
            <a:pPr marL="0" indent="0">
              <a:buNone/>
            </a:pPr>
            <a:r>
              <a:rPr lang="tr-TR" dirty="0" smtClean="0">
                <a:solidFill>
                  <a:schemeClr val="bg2">
                    <a:lumMod val="75000"/>
                  </a:schemeClr>
                </a:solidFill>
              </a:rPr>
              <a:t>Sürdürülebilirlik</a:t>
            </a:r>
            <a:r>
              <a:rPr lang="tr-TR" dirty="0">
                <a:solidFill>
                  <a:schemeClr val="bg2">
                    <a:lumMod val="75000"/>
                  </a:schemeClr>
                </a:solidFill>
              </a:rPr>
              <a:t>, çalışanlara en uygun koşulların sağlanmasından yaratılan katma </a:t>
            </a:r>
            <a:r>
              <a:rPr lang="tr-TR" dirty="0" smtClean="0">
                <a:solidFill>
                  <a:schemeClr val="bg2">
                    <a:lumMod val="75000"/>
                  </a:schemeClr>
                </a:solidFill>
              </a:rPr>
              <a:t>değerin toplumla </a:t>
            </a:r>
            <a:r>
              <a:rPr lang="tr-TR" dirty="0">
                <a:solidFill>
                  <a:schemeClr val="bg2">
                    <a:lumMod val="75000"/>
                  </a:schemeClr>
                </a:solidFill>
              </a:rPr>
              <a:t>paylaşılmasına kadar geniş bir kapsama sahiptir</a:t>
            </a:r>
            <a:r>
              <a:rPr lang="tr-TR" dirty="0" smtClean="0">
                <a:solidFill>
                  <a:schemeClr val="bg2">
                    <a:lumMod val="75000"/>
                  </a:schemeClr>
                </a:solidFill>
              </a:rPr>
              <a:t>.</a:t>
            </a:r>
            <a:endParaRPr lang="tr-TR" dirty="0">
              <a:solidFill>
                <a:schemeClr val="bg2">
                  <a:lumMod val="75000"/>
                </a:schemeClr>
              </a:solidFill>
            </a:endParaRPr>
          </a:p>
          <a:p>
            <a:pPr marL="0" indent="0">
              <a:buNone/>
            </a:pPr>
            <a:r>
              <a:rPr lang="tr-TR" dirty="0">
                <a:solidFill>
                  <a:schemeClr val="bg2">
                    <a:lumMod val="75000"/>
                  </a:schemeClr>
                </a:solidFill>
              </a:rPr>
              <a:t>Bu raporda yer alan bilgiler, aksi belirtilmediği takdirde </a:t>
            </a:r>
            <a:r>
              <a:rPr lang="tr-TR" dirty="0" smtClean="0">
                <a:solidFill>
                  <a:schemeClr val="bg2">
                    <a:lumMod val="75000"/>
                  </a:schemeClr>
                </a:solidFill>
              </a:rPr>
              <a:t>2023 </a:t>
            </a:r>
            <a:r>
              <a:rPr lang="tr-TR" dirty="0">
                <a:solidFill>
                  <a:schemeClr val="bg2">
                    <a:lumMod val="75000"/>
                  </a:schemeClr>
                </a:solidFill>
              </a:rPr>
              <a:t>yılı içerisindeki</a:t>
            </a:r>
          </a:p>
          <a:p>
            <a:pPr marL="0" indent="0">
              <a:buNone/>
            </a:pPr>
            <a:r>
              <a:rPr lang="tr-TR" dirty="0">
                <a:solidFill>
                  <a:schemeClr val="bg2">
                    <a:lumMod val="75000"/>
                  </a:schemeClr>
                </a:solidFill>
              </a:rPr>
              <a:t>performansımızı içermektedir. </a:t>
            </a:r>
            <a:r>
              <a:rPr lang="tr-TR" dirty="0" smtClean="0">
                <a:solidFill>
                  <a:schemeClr val="bg2">
                    <a:lumMod val="75000"/>
                  </a:schemeClr>
                </a:solidFill>
              </a:rPr>
              <a:t>2023 </a:t>
            </a:r>
            <a:r>
              <a:rPr lang="tr-TR" dirty="0">
                <a:solidFill>
                  <a:schemeClr val="bg2">
                    <a:lumMod val="75000"/>
                  </a:schemeClr>
                </a:solidFill>
              </a:rPr>
              <a:t>sürdürülebilirlik raporu</a:t>
            </a:r>
            <a:r>
              <a:rPr lang="tr-TR" dirty="0" smtClean="0">
                <a:solidFill>
                  <a:schemeClr val="bg2">
                    <a:lumMod val="75000"/>
                  </a:schemeClr>
                </a:solidFill>
              </a:rPr>
              <a:t>;</a:t>
            </a:r>
          </a:p>
          <a:p>
            <a:pPr marL="0" indent="0">
              <a:buNone/>
            </a:pPr>
            <a:endParaRPr lang="tr-TR" dirty="0" smtClean="0">
              <a:solidFill>
                <a:schemeClr val="bg2">
                  <a:lumMod val="75000"/>
                </a:schemeClr>
              </a:solidFill>
            </a:endParaRPr>
          </a:p>
          <a:p>
            <a:pPr marL="0" indent="0">
              <a:buNone/>
            </a:pPr>
            <a:endParaRPr lang="tr-TR" dirty="0" smtClean="0">
              <a:solidFill>
                <a:schemeClr val="bg2">
                  <a:lumMod val="75000"/>
                </a:schemeClr>
              </a:solidFill>
            </a:endParaRPr>
          </a:p>
          <a:p>
            <a:pPr>
              <a:buFont typeface="Wingdings" panose="05000000000000000000" pitchFamily="2" charset="2"/>
              <a:buChar char="Ø"/>
            </a:pPr>
            <a:r>
              <a:rPr lang="tr-TR" dirty="0">
                <a:solidFill>
                  <a:schemeClr val="bg2">
                    <a:lumMod val="75000"/>
                  </a:schemeClr>
                </a:solidFill>
              </a:rPr>
              <a:t>Otellerimizin çevresel, sosyal ve ekonomik performans değerlendirmesini,</a:t>
            </a:r>
          </a:p>
          <a:p>
            <a:pPr>
              <a:buFont typeface="Wingdings" panose="05000000000000000000" pitchFamily="2" charset="2"/>
              <a:buChar char="Ø"/>
            </a:pPr>
            <a:r>
              <a:rPr lang="tr-TR" dirty="0">
                <a:solidFill>
                  <a:schemeClr val="bg2">
                    <a:lumMod val="75000"/>
                  </a:schemeClr>
                </a:solidFill>
              </a:rPr>
              <a:t>Bu performansı artırmak adına belirlenen hedefleri,</a:t>
            </a:r>
          </a:p>
          <a:p>
            <a:pPr>
              <a:buFont typeface="Wingdings" panose="05000000000000000000" pitchFamily="2" charset="2"/>
              <a:buChar char="Ø"/>
            </a:pPr>
            <a:r>
              <a:rPr lang="tr-TR" dirty="0">
                <a:solidFill>
                  <a:schemeClr val="bg2">
                    <a:lumMod val="75000"/>
                  </a:schemeClr>
                </a:solidFill>
              </a:rPr>
              <a:t>Bu hedeflere ulaşmak için izlenecek strateji </a:t>
            </a:r>
            <a:r>
              <a:rPr lang="tr-TR" dirty="0" smtClean="0">
                <a:solidFill>
                  <a:schemeClr val="bg2">
                    <a:lumMod val="75000"/>
                  </a:schemeClr>
                </a:solidFill>
              </a:rPr>
              <a:t>,plan ve </a:t>
            </a:r>
            <a:r>
              <a:rPr lang="tr-TR" dirty="0">
                <a:solidFill>
                  <a:schemeClr val="bg2">
                    <a:lumMod val="75000"/>
                  </a:schemeClr>
                </a:solidFill>
              </a:rPr>
              <a:t>süreci,</a:t>
            </a:r>
          </a:p>
          <a:p>
            <a:pPr>
              <a:buFont typeface="Wingdings" panose="05000000000000000000" pitchFamily="2" charset="2"/>
              <a:buChar char="Ø"/>
            </a:pPr>
            <a:r>
              <a:rPr lang="tr-TR" dirty="0">
                <a:solidFill>
                  <a:schemeClr val="bg2">
                    <a:lumMod val="75000"/>
                  </a:schemeClr>
                </a:solidFill>
              </a:rPr>
              <a:t>Karşılaşılabilecek olası riskleri,</a:t>
            </a:r>
          </a:p>
          <a:p>
            <a:pPr>
              <a:buFont typeface="Wingdings" panose="05000000000000000000" pitchFamily="2" charset="2"/>
              <a:buChar char="Ø"/>
            </a:pPr>
            <a:r>
              <a:rPr lang="tr-TR" dirty="0">
                <a:solidFill>
                  <a:schemeClr val="bg2">
                    <a:lumMod val="75000"/>
                  </a:schemeClr>
                </a:solidFill>
              </a:rPr>
              <a:t>Ölçümlenen performans sonuçlarını </a:t>
            </a:r>
            <a:r>
              <a:rPr lang="tr-TR" dirty="0" smtClean="0">
                <a:solidFill>
                  <a:schemeClr val="bg2">
                    <a:lumMod val="75000"/>
                  </a:schemeClr>
                </a:solidFill>
              </a:rPr>
              <a:t>içermektedir.</a:t>
            </a:r>
          </a:p>
          <a:p>
            <a:pPr marL="0" indent="0">
              <a:buNone/>
            </a:pPr>
            <a:endParaRPr lang="tr-TR" dirty="0" smtClean="0">
              <a:solidFill>
                <a:schemeClr val="bg2">
                  <a:lumMod val="75000"/>
                </a:schemeClr>
              </a:solidFill>
            </a:endParaRPr>
          </a:p>
          <a:p>
            <a:pPr>
              <a:buFont typeface="Wingdings" panose="05000000000000000000" pitchFamily="2" charset="2"/>
              <a:buChar char="Ø"/>
            </a:pPr>
            <a:endParaRPr lang="tr-TR" dirty="0" smtClean="0">
              <a:solidFill>
                <a:schemeClr val="bg2">
                  <a:lumMod val="75000"/>
                </a:schemeClr>
              </a:solidFill>
            </a:endParaRPr>
          </a:p>
        </p:txBody>
      </p:sp>
    </p:spTree>
    <p:extLst>
      <p:ext uri="{BB962C8B-B14F-4D97-AF65-F5344CB8AC3E}">
        <p14:creationId xmlns:p14="http://schemas.microsoft.com/office/powerpoint/2010/main" val="34225926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307572"/>
            <a:ext cx="8596669" cy="806334"/>
          </a:xfrm>
        </p:spPr>
        <p:txBody>
          <a:bodyPr>
            <a:normAutofit/>
          </a:bodyPr>
          <a:lstStyle/>
          <a:p>
            <a:r>
              <a:rPr lang="tr-TR" sz="2800" dirty="0"/>
              <a:t>PERSONEL EĞİTİMLERİ VE SOSYAL FAALİYETLER</a:t>
            </a:r>
          </a:p>
        </p:txBody>
      </p:sp>
      <p:sp>
        <p:nvSpPr>
          <p:cNvPr id="3" name="İçerik Yer Tutucusu 2"/>
          <p:cNvSpPr>
            <a:spLocks noGrp="1"/>
          </p:cNvSpPr>
          <p:nvPr>
            <p:ph idx="1"/>
          </p:nvPr>
        </p:nvSpPr>
        <p:spPr>
          <a:xfrm>
            <a:off x="606830" y="1113905"/>
            <a:ext cx="8667172" cy="5087390"/>
          </a:xfrm>
        </p:spPr>
        <p:txBody>
          <a:bodyPr>
            <a:normAutofit fontScale="92500"/>
          </a:bodyPr>
          <a:lstStyle/>
          <a:p>
            <a:pPr marL="0" indent="0">
              <a:buNone/>
            </a:pPr>
            <a:r>
              <a:rPr lang="tr-TR" sz="1400" dirty="0">
                <a:solidFill>
                  <a:schemeClr val="bg2">
                    <a:lumMod val="75000"/>
                  </a:schemeClr>
                </a:solidFill>
              </a:rPr>
              <a:t>Çalışanların, kendilerini geliştirebilecekleri, fikirlerini özgürce dile getirebilecekler ve ayrımcılığa maruz kalmayacakları uluslararası standartlara uygun, insan haklarına saygılı bir iş ortamı sunmayı </a:t>
            </a:r>
            <a:r>
              <a:rPr lang="tr-TR" sz="1400" dirty="0" smtClean="0">
                <a:solidFill>
                  <a:schemeClr val="bg2">
                    <a:lumMod val="75000"/>
                  </a:schemeClr>
                </a:solidFill>
              </a:rPr>
              <a:t>amaçlıyoruz. Sorwe uygulaması ile öneri ve isteklerini direk olarak otel yönetimine iletebiliyorlar ve geri dönüş alabiliyorlar .</a:t>
            </a:r>
          </a:p>
          <a:p>
            <a:pPr marL="0" indent="0">
              <a:buNone/>
            </a:pPr>
            <a:endParaRPr lang="tr-TR" sz="1600" dirty="0">
              <a:solidFill>
                <a:schemeClr val="bg2">
                  <a:lumMod val="75000"/>
                </a:schemeClr>
              </a:solidFill>
            </a:endParaRPr>
          </a:p>
          <a:p>
            <a:pPr marL="0" indent="0">
              <a:buNone/>
            </a:pPr>
            <a:endParaRPr lang="tr-TR" sz="1600" dirty="0" smtClean="0">
              <a:solidFill>
                <a:schemeClr val="bg2">
                  <a:lumMod val="75000"/>
                </a:schemeClr>
              </a:solidFill>
            </a:endParaRPr>
          </a:p>
          <a:p>
            <a:pPr marL="0" indent="0">
              <a:buNone/>
            </a:pPr>
            <a:endParaRPr lang="tr-TR" sz="1600" dirty="0">
              <a:solidFill>
                <a:schemeClr val="bg2">
                  <a:lumMod val="75000"/>
                </a:schemeClr>
              </a:solidFill>
            </a:endParaRPr>
          </a:p>
          <a:p>
            <a:pPr marL="0" indent="0">
              <a:buNone/>
            </a:pPr>
            <a:endParaRPr lang="tr-TR" sz="1600" dirty="0" smtClean="0">
              <a:solidFill>
                <a:schemeClr val="bg2">
                  <a:lumMod val="75000"/>
                </a:schemeClr>
              </a:solidFill>
            </a:endParaRPr>
          </a:p>
          <a:p>
            <a:pPr marL="0" indent="0">
              <a:buNone/>
            </a:pPr>
            <a:endParaRPr lang="tr-TR" sz="1600" dirty="0">
              <a:solidFill>
                <a:schemeClr val="bg2">
                  <a:lumMod val="75000"/>
                </a:schemeClr>
              </a:solidFill>
            </a:endParaRPr>
          </a:p>
          <a:p>
            <a:pPr marL="0" indent="0">
              <a:buNone/>
            </a:pPr>
            <a:endParaRPr lang="tr-TR" sz="1600" dirty="0" smtClean="0">
              <a:solidFill>
                <a:schemeClr val="bg2">
                  <a:lumMod val="75000"/>
                </a:schemeClr>
              </a:solidFill>
            </a:endParaRPr>
          </a:p>
          <a:p>
            <a:pPr marL="0" indent="0">
              <a:buNone/>
            </a:pPr>
            <a:endParaRPr lang="tr-TR" sz="1600" dirty="0" smtClean="0">
              <a:solidFill>
                <a:schemeClr val="bg2">
                  <a:lumMod val="75000"/>
                </a:schemeClr>
              </a:solidFill>
            </a:endParaRPr>
          </a:p>
          <a:p>
            <a:pPr marL="0" indent="0">
              <a:buNone/>
            </a:pPr>
            <a:endParaRPr lang="tr-TR" sz="1400" dirty="0" smtClean="0">
              <a:solidFill>
                <a:schemeClr val="bg2">
                  <a:lumMod val="75000"/>
                </a:schemeClr>
              </a:solidFill>
            </a:endParaRPr>
          </a:p>
          <a:p>
            <a:pPr marL="0" indent="0">
              <a:buNone/>
            </a:pPr>
            <a:endParaRPr lang="tr-TR" sz="1400" dirty="0" smtClean="0">
              <a:solidFill>
                <a:schemeClr val="bg2">
                  <a:lumMod val="75000"/>
                </a:schemeClr>
              </a:solidFill>
            </a:endParaRPr>
          </a:p>
          <a:p>
            <a:pPr marL="0" indent="0">
              <a:buNone/>
            </a:pPr>
            <a:endParaRPr lang="tr-TR" sz="1400" dirty="0" smtClean="0">
              <a:solidFill>
                <a:schemeClr val="bg2">
                  <a:lumMod val="75000"/>
                </a:schemeClr>
              </a:solidFill>
            </a:endParaRPr>
          </a:p>
          <a:p>
            <a:pPr marL="0" indent="0">
              <a:buNone/>
            </a:pPr>
            <a:r>
              <a:rPr lang="tr-TR" sz="1400" dirty="0" smtClean="0">
                <a:solidFill>
                  <a:schemeClr val="bg2">
                    <a:lumMod val="75000"/>
                  </a:schemeClr>
                </a:solidFill>
              </a:rPr>
              <a:t>Personel </a:t>
            </a:r>
            <a:r>
              <a:rPr lang="tr-TR" sz="1400" dirty="0">
                <a:solidFill>
                  <a:schemeClr val="bg2">
                    <a:lumMod val="75000"/>
                  </a:schemeClr>
                </a:solidFill>
              </a:rPr>
              <a:t>yemekhanesi, çalışanlar için personel yemekhanesinde çıkan yemekler ücretsizdir. Kahvaltı, öğle, akşam ve gece menüsü şeklinde hizmet vermektedir. Doktor ofisi, otelimizde bir doktor ve bir hemşirenin bulunduğu doktor ofisi bulunmaktadır</a:t>
            </a:r>
            <a:r>
              <a:rPr lang="tr-TR" sz="1400" dirty="0" smtClean="0">
                <a:solidFill>
                  <a:schemeClr val="bg2">
                    <a:lumMod val="75000"/>
                  </a:schemeClr>
                </a:solidFill>
              </a:rPr>
              <a:t>. Çalışanlarımız </a:t>
            </a:r>
            <a:r>
              <a:rPr lang="tr-TR" sz="1400" dirty="0">
                <a:solidFill>
                  <a:schemeClr val="bg2">
                    <a:lumMod val="75000"/>
                  </a:schemeClr>
                </a:solidFill>
              </a:rPr>
              <a:t>sağlık hizmetinden mesai saatleri içerisinde yararlanabilmektedir</a:t>
            </a:r>
            <a:r>
              <a:rPr lang="tr-TR" sz="1400" dirty="0" smtClean="0">
                <a:solidFill>
                  <a:schemeClr val="bg2">
                    <a:lumMod val="75000"/>
                  </a:schemeClr>
                </a:solidFill>
              </a:rPr>
              <a:t>.</a:t>
            </a:r>
          </a:p>
          <a:p>
            <a:pPr marL="0" indent="0">
              <a:buNone/>
            </a:pPr>
            <a:endParaRPr lang="tr-TR" sz="1400" dirty="0">
              <a:solidFill>
                <a:schemeClr val="bg2">
                  <a:lumMod val="75000"/>
                </a:schemeClr>
              </a:solidFill>
            </a:endParaRPr>
          </a:p>
          <a:p>
            <a:pPr marL="0" indent="0">
              <a:buNone/>
            </a:pPr>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479" y="2061557"/>
            <a:ext cx="6143105" cy="2876204"/>
          </a:xfrm>
          <a:prstGeom prst="rect">
            <a:avLst/>
          </a:prstGeom>
        </p:spPr>
      </p:pic>
    </p:spTree>
    <p:extLst>
      <p:ext uri="{BB962C8B-B14F-4D97-AF65-F5344CB8AC3E}">
        <p14:creationId xmlns:p14="http://schemas.microsoft.com/office/powerpoint/2010/main" val="215421155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382385"/>
            <a:ext cx="8596667" cy="565266"/>
          </a:xfrm>
        </p:spPr>
        <p:txBody>
          <a:bodyPr>
            <a:normAutofit fontScale="90000"/>
          </a:bodyPr>
          <a:lstStyle/>
          <a:p>
            <a:r>
              <a:rPr lang="tr-TR" dirty="0"/>
              <a:t>PERSONEL EĞİTİMLERİ VE SOSYAL FAALİYETLER</a:t>
            </a:r>
          </a:p>
        </p:txBody>
      </p:sp>
      <p:sp>
        <p:nvSpPr>
          <p:cNvPr id="3" name="İçerik Yer Tutucusu 2"/>
          <p:cNvSpPr>
            <a:spLocks noGrp="1"/>
          </p:cNvSpPr>
          <p:nvPr>
            <p:ph idx="1"/>
          </p:nvPr>
        </p:nvSpPr>
        <p:spPr>
          <a:xfrm>
            <a:off x="798022" y="1263535"/>
            <a:ext cx="8475980" cy="4777827"/>
          </a:xfrm>
        </p:spPr>
        <p:txBody>
          <a:bodyPr/>
          <a:lstStyle/>
          <a:p>
            <a:pPr marL="0" indent="0">
              <a:buNone/>
            </a:pPr>
            <a:r>
              <a:rPr lang="tr-TR" dirty="0">
                <a:solidFill>
                  <a:schemeClr val="accent1"/>
                </a:solidFill>
              </a:rPr>
              <a:t>Personel </a:t>
            </a:r>
            <a:r>
              <a:rPr lang="tr-TR" dirty="0" smtClean="0">
                <a:solidFill>
                  <a:schemeClr val="accent1"/>
                </a:solidFill>
              </a:rPr>
              <a:t>İstihdamı</a:t>
            </a:r>
            <a:endParaRPr lang="tr-TR" dirty="0">
              <a:solidFill>
                <a:schemeClr val="accent1"/>
              </a:solidFill>
            </a:endParaRPr>
          </a:p>
          <a:p>
            <a:pPr marL="0" indent="0">
              <a:buNone/>
            </a:pPr>
            <a:r>
              <a:rPr lang="tr-TR" dirty="0">
                <a:solidFill>
                  <a:schemeClr val="bg2">
                    <a:lumMod val="75000"/>
                  </a:schemeClr>
                </a:solidFill>
              </a:rPr>
              <a:t>Tesisimiz toplumla yerel toplum ile daha yakın ilişki kurmak adına yerel halktan personel teminine öncelik verir. Bu durumun yerel halk ile daha yakın bir ilişki</a:t>
            </a:r>
          </a:p>
          <a:p>
            <a:pPr marL="0" indent="0">
              <a:buNone/>
            </a:pPr>
            <a:r>
              <a:rPr lang="tr-TR" dirty="0">
                <a:solidFill>
                  <a:schemeClr val="bg2">
                    <a:lumMod val="75000"/>
                  </a:schemeClr>
                </a:solidFill>
              </a:rPr>
              <a:t>kurmasına yardımcı inancındadır. Yerel halktan çalışanlar sayesinde, toplumun ihtiyaçlarını daha iyi anlayabiliriz ve daha kaliteli hizmetler sunabiliriz</a:t>
            </a:r>
            <a:r>
              <a:rPr lang="tr-TR" dirty="0" smtClean="0">
                <a:solidFill>
                  <a:schemeClr val="bg2">
                    <a:lumMod val="75000"/>
                  </a:schemeClr>
                </a:solidFill>
              </a:rPr>
              <a:t>.</a:t>
            </a:r>
          </a:p>
          <a:p>
            <a:pPr marL="0" indent="0">
              <a:buNone/>
            </a:pPr>
            <a:endParaRPr lang="tr-TR" dirty="0">
              <a:solidFill>
                <a:schemeClr val="accent1"/>
              </a:solidFill>
            </a:endParaRPr>
          </a:p>
        </p:txBody>
      </p:sp>
      <p:pic>
        <p:nvPicPr>
          <p:cNvPr id="5" name="Resim 4"/>
          <p:cNvPicPr>
            <a:picLocks noChangeAspect="1"/>
          </p:cNvPicPr>
          <p:nvPr/>
        </p:nvPicPr>
        <p:blipFill>
          <a:blip r:embed="rId2"/>
          <a:stretch>
            <a:fillRect/>
          </a:stretch>
        </p:blipFill>
        <p:spPr>
          <a:xfrm>
            <a:off x="2008412" y="3332279"/>
            <a:ext cx="5066215" cy="2792210"/>
          </a:xfrm>
          <a:prstGeom prst="rect">
            <a:avLst/>
          </a:prstGeom>
        </p:spPr>
      </p:pic>
    </p:spTree>
    <p:extLst>
      <p:ext uri="{BB962C8B-B14F-4D97-AF65-F5344CB8AC3E}">
        <p14:creationId xmlns:p14="http://schemas.microsoft.com/office/powerpoint/2010/main" val="139173665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lstStyle/>
          <a:p>
            <a:r>
              <a:rPr lang="tr-TR" dirty="0" smtClean="0"/>
              <a:t>Villa Sunflower Otel </a:t>
            </a:r>
            <a:endParaRPr lang="tr-TR" dirty="0"/>
          </a:p>
        </p:txBody>
      </p:sp>
      <p:sp>
        <p:nvSpPr>
          <p:cNvPr id="3" name="Alt Başlık 2"/>
          <p:cNvSpPr>
            <a:spLocks noGrp="1"/>
          </p:cNvSpPr>
          <p:nvPr>
            <p:ph type="subTitle" idx="1"/>
          </p:nvPr>
        </p:nvSpPr>
        <p:spPr/>
        <p:txBody>
          <a:bodyPr/>
          <a:lstStyle/>
          <a:p>
            <a:r>
              <a:rPr lang="tr-TR" dirty="0"/>
              <a:t>Sürdürülebilirlik Raporu - </a:t>
            </a:r>
            <a:r>
              <a:rPr lang="tr-TR" dirty="0" smtClean="0"/>
              <a:t>2023 </a:t>
            </a:r>
            <a:endParaRPr lang="tr-TR" dirty="0"/>
          </a:p>
          <a:p>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6054" y="293863"/>
            <a:ext cx="4128961" cy="2660074"/>
          </a:xfrm>
          <a:prstGeom prst="rect">
            <a:avLst/>
          </a:prstGeom>
        </p:spPr>
      </p:pic>
    </p:spTree>
    <p:extLst>
      <p:ext uri="{BB962C8B-B14F-4D97-AF65-F5344CB8AC3E}">
        <p14:creationId xmlns:p14="http://schemas.microsoft.com/office/powerpoint/2010/main" val="33292855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72836" y="609600"/>
            <a:ext cx="8401166" cy="662247"/>
          </a:xfrm>
        </p:spPr>
        <p:txBody>
          <a:bodyPr/>
          <a:lstStyle/>
          <a:p>
            <a:r>
              <a:rPr lang="tr-TR" dirty="0"/>
              <a:t>GENEL MÜDÜR MESAJI</a:t>
            </a:r>
          </a:p>
        </p:txBody>
      </p:sp>
      <p:sp>
        <p:nvSpPr>
          <p:cNvPr id="3" name="İçerik Yer Tutucusu 2"/>
          <p:cNvSpPr>
            <a:spLocks noGrp="1"/>
          </p:cNvSpPr>
          <p:nvPr>
            <p:ph idx="1"/>
          </p:nvPr>
        </p:nvSpPr>
        <p:spPr>
          <a:xfrm>
            <a:off x="515389" y="1404851"/>
            <a:ext cx="8758613" cy="4636511"/>
          </a:xfrm>
        </p:spPr>
        <p:txBody>
          <a:bodyPr>
            <a:normAutofit/>
          </a:bodyPr>
          <a:lstStyle/>
          <a:p>
            <a:pPr marL="0" indent="0">
              <a:buNone/>
            </a:pPr>
            <a:r>
              <a:rPr lang="tr-TR" dirty="0">
                <a:solidFill>
                  <a:schemeClr val="bg2">
                    <a:lumMod val="75000"/>
                  </a:schemeClr>
                </a:solidFill>
              </a:rPr>
              <a:t>Tesisimiz faaliyetlerine başladığı günde bu güne kadar, misafir memnuniyetinin temelinin çalışan memnuniyeti </a:t>
            </a:r>
            <a:r>
              <a:rPr lang="tr-TR" dirty="0" smtClean="0">
                <a:solidFill>
                  <a:schemeClr val="bg2">
                    <a:lumMod val="75000"/>
                  </a:schemeClr>
                </a:solidFill>
              </a:rPr>
              <a:t>ile doğru </a:t>
            </a:r>
            <a:r>
              <a:rPr lang="tr-TR" dirty="0">
                <a:solidFill>
                  <a:schemeClr val="bg2">
                    <a:lumMod val="75000"/>
                  </a:schemeClr>
                </a:solidFill>
              </a:rPr>
              <a:t>orantılı olduğunu bilincindedir. Çalışanlarımızın merkeze alındığı yönetim anlayışımızı, kültür </a:t>
            </a:r>
            <a:r>
              <a:rPr lang="tr-TR" dirty="0" smtClean="0">
                <a:solidFill>
                  <a:schemeClr val="bg2">
                    <a:lumMod val="75000"/>
                  </a:schemeClr>
                </a:solidFill>
              </a:rPr>
              <a:t>ve değerlerimizin </a:t>
            </a:r>
            <a:r>
              <a:rPr lang="tr-TR" dirty="0">
                <a:solidFill>
                  <a:schemeClr val="bg2">
                    <a:lumMod val="75000"/>
                  </a:schemeClr>
                </a:solidFill>
              </a:rPr>
              <a:t>korunduğu, değişimin doğallıkla bütünleştiği ürünlerimizle, markalaşmış hizmetin </a:t>
            </a:r>
            <a:r>
              <a:rPr lang="tr-TR" dirty="0" smtClean="0">
                <a:solidFill>
                  <a:schemeClr val="bg2">
                    <a:lumMod val="75000"/>
                  </a:schemeClr>
                </a:solidFill>
              </a:rPr>
              <a:t>örneklerini sektörümüze </a:t>
            </a:r>
            <a:r>
              <a:rPr lang="tr-TR" dirty="0">
                <a:solidFill>
                  <a:schemeClr val="bg2">
                    <a:lumMod val="75000"/>
                  </a:schemeClr>
                </a:solidFill>
              </a:rPr>
              <a:t>sunmakla gurur </a:t>
            </a:r>
            <a:r>
              <a:rPr lang="tr-TR" dirty="0" smtClean="0">
                <a:solidFill>
                  <a:schemeClr val="bg2">
                    <a:lumMod val="75000"/>
                  </a:schemeClr>
                </a:solidFill>
              </a:rPr>
              <a:t>duyuyoruz.</a:t>
            </a:r>
          </a:p>
          <a:p>
            <a:pPr marL="0" indent="0">
              <a:buNone/>
            </a:pPr>
            <a:r>
              <a:rPr lang="tr-TR" dirty="0">
                <a:solidFill>
                  <a:schemeClr val="bg2">
                    <a:lumMod val="75000"/>
                  </a:schemeClr>
                </a:solidFill>
              </a:rPr>
              <a:t>Yasal uyumun bir adım önüne geçerek yaptığımız işlerde kalite, çevre, enerji ve iş sağlığı güvenliği </a:t>
            </a:r>
            <a:r>
              <a:rPr lang="tr-TR" dirty="0" smtClean="0">
                <a:solidFill>
                  <a:schemeClr val="bg2">
                    <a:lumMod val="75000"/>
                  </a:schemeClr>
                </a:solidFill>
              </a:rPr>
              <a:t>konularında ulusal </a:t>
            </a:r>
            <a:r>
              <a:rPr lang="tr-TR" dirty="0">
                <a:solidFill>
                  <a:schemeClr val="bg2">
                    <a:lumMod val="75000"/>
                  </a:schemeClr>
                </a:solidFill>
              </a:rPr>
              <a:t>ve uluslararası standartlara erişme gayretindeyiz. Tüm paydaşlarımızla içten, kalıcı ve saygın </a:t>
            </a:r>
            <a:r>
              <a:rPr lang="tr-TR" dirty="0" smtClean="0">
                <a:solidFill>
                  <a:schemeClr val="bg2">
                    <a:lumMod val="75000"/>
                  </a:schemeClr>
                </a:solidFill>
              </a:rPr>
              <a:t>ilişkiler kurmaya </a:t>
            </a:r>
            <a:r>
              <a:rPr lang="tr-TR" dirty="0">
                <a:solidFill>
                  <a:schemeClr val="bg2">
                    <a:lumMod val="75000"/>
                  </a:schemeClr>
                </a:solidFill>
              </a:rPr>
              <a:t>özen gösteren, güven üzerine oturtulmuş iletişimimizle, toplumsal duyarlılığı çalışmalarımızda göz </a:t>
            </a:r>
            <a:r>
              <a:rPr lang="tr-TR" dirty="0" smtClean="0">
                <a:solidFill>
                  <a:schemeClr val="bg2">
                    <a:lumMod val="75000"/>
                  </a:schemeClr>
                </a:solidFill>
              </a:rPr>
              <a:t>ardı etmiyoruz.</a:t>
            </a:r>
          </a:p>
          <a:p>
            <a:pPr marL="0" indent="0">
              <a:buNone/>
            </a:pPr>
            <a:r>
              <a:rPr lang="tr-TR" dirty="0">
                <a:solidFill>
                  <a:schemeClr val="bg2">
                    <a:lumMod val="75000"/>
                  </a:schemeClr>
                </a:solidFill>
              </a:rPr>
              <a:t>Çeşitli toplumsal meseleler küresel ölçekte daha ciddi hale geldikçe ve uluslararası toplum, Sürdürülebilir </a:t>
            </a:r>
            <a:r>
              <a:rPr lang="tr-TR" dirty="0" smtClean="0">
                <a:solidFill>
                  <a:schemeClr val="bg2">
                    <a:lumMod val="75000"/>
                  </a:schemeClr>
                </a:solidFill>
              </a:rPr>
              <a:t>Kalkınma Hedeflerine </a:t>
            </a:r>
            <a:r>
              <a:rPr lang="tr-TR" dirty="0">
                <a:solidFill>
                  <a:schemeClr val="bg2">
                    <a:lumMod val="75000"/>
                  </a:schemeClr>
                </a:solidFill>
              </a:rPr>
              <a:t>ulaşmak gibi yollarla sürdürülebilir bir toplum inşa etmeyi hedefledikçe, orijinal misyonumuza </a:t>
            </a:r>
            <a:r>
              <a:rPr lang="tr-TR" dirty="0" smtClean="0">
                <a:solidFill>
                  <a:schemeClr val="bg2">
                    <a:lumMod val="75000"/>
                  </a:schemeClr>
                </a:solidFill>
              </a:rPr>
              <a:t>dayalı yönetim </a:t>
            </a:r>
            <a:r>
              <a:rPr lang="tr-TR" dirty="0">
                <a:solidFill>
                  <a:schemeClr val="bg2">
                    <a:lumMod val="75000"/>
                  </a:schemeClr>
                </a:solidFill>
              </a:rPr>
              <a:t>daha da önemli hale geleceğini </a:t>
            </a:r>
            <a:r>
              <a:rPr lang="tr-TR" dirty="0" smtClean="0">
                <a:solidFill>
                  <a:schemeClr val="bg2">
                    <a:lumMod val="75000"/>
                  </a:schemeClr>
                </a:solidFill>
              </a:rPr>
              <a:t>biliyoruz.</a:t>
            </a:r>
            <a:endParaRPr lang="tr-TR" dirty="0">
              <a:solidFill>
                <a:schemeClr val="bg2">
                  <a:lumMod val="75000"/>
                </a:schemeClr>
              </a:solidFill>
            </a:endParaRPr>
          </a:p>
        </p:txBody>
      </p:sp>
    </p:spTree>
    <p:extLst>
      <p:ext uri="{BB962C8B-B14F-4D97-AF65-F5344CB8AC3E}">
        <p14:creationId xmlns:p14="http://schemas.microsoft.com/office/powerpoint/2010/main" val="19961124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64770" y="839584"/>
            <a:ext cx="8509231" cy="1090815"/>
          </a:xfrm>
        </p:spPr>
        <p:txBody>
          <a:bodyPr/>
          <a:lstStyle/>
          <a:p>
            <a:r>
              <a:rPr lang="tr-TR" dirty="0"/>
              <a:t>GENEL MÜDÜR MESAJI</a:t>
            </a:r>
          </a:p>
        </p:txBody>
      </p:sp>
      <p:sp>
        <p:nvSpPr>
          <p:cNvPr id="3" name="İçerik Yer Tutucusu 2"/>
          <p:cNvSpPr>
            <a:spLocks noGrp="1"/>
          </p:cNvSpPr>
          <p:nvPr>
            <p:ph idx="1"/>
          </p:nvPr>
        </p:nvSpPr>
        <p:spPr>
          <a:xfrm>
            <a:off x="556953" y="2160589"/>
            <a:ext cx="8717049" cy="4090582"/>
          </a:xfrm>
        </p:spPr>
        <p:txBody>
          <a:bodyPr/>
          <a:lstStyle/>
          <a:p>
            <a:pPr marL="0" indent="0">
              <a:buNone/>
            </a:pPr>
            <a:r>
              <a:rPr lang="tr-TR" dirty="0">
                <a:solidFill>
                  <a:schemeClr val="bg2">
                    <a:lumMod val="75000"/>
                  </a:schemeClr>
                </a:solidFill>
              </a:rPr>
              <a:t>Bu düşünce tarzına dayanarak </a:t>
            </a:r>
            <a:r>
              <a:rPr lang="tr-TR" dirty="0" smtClean="0">
                <a:solidFill>
                  <a:schemeClr val="bg2">
                    <a:lumMod val="75000"/>
                  </a:schemeClr>
                </a:solidFill>
              </a:rPr>
              <a:t>Villa Sunflower Hotel</a:t>
            </a:r>
            <a:r>
              <a:rPr lang="tr-TR" dirty="0">
                <a:solidFill>
                  <a:schemeClr val="bg2">
                    <a:lumMod val="75000"/>
                  </a:schemeClr>
                </a:solidFill>
              </a:rPr>
              <a:t>, çocuklarımızın, torunlarımızın ve ötesinin hem madde hem de </a:t>
            </a:r>
            <a:r>
              <a:rPr lang="tr-TR" dirty="0" smtClean="0">
                <a:solidFill>
                  <a:schemeClr val="bg2">
                    <a:lumMod val="75000"/>
                  </a:schemeClr>
                </a:solidFill>
              </a:rPr>
              <a:t>zihin olarak </a:t>
            </a:r>
            <a:r>
              <a:rPr lang="tr-TR" dirty="0">
                <a:solidFill>
                  <a:schemeClr val="bg2">
                    <a:lumMod val="75000"/>
                  </a:schemeClr>
                </a:solidFill>
              </a:rPr>
              <a:t>refah içinde yaşayabilmesi için ideal bir topluma ulaşmaya yardımcı olmaya çabalayacaktır. </a:t>
            </a:r>
            <a:endParaRPr lang="tr-TR" dirty="0" smtClean="0">
              <a:solidFill>
                <a:schemeClr val="bg2">
                  <a:lumMod val="75000"/>
                </a:schemeClr>
              </a:solidFill>
            </a:endParaRPr>
          </a:p>
          <a:p>
            <a:pPr marL="0" indent="0">
              <a:buNone/>
            </a:pPr>
            <a:r>
              <a:rPr lang="tr-TR" dirty="0" smtClean="0">
                <a:solidFill>
                  <a:schemeClr val="bg2">
                    <a:lumMod val="75000"/>
                  </a:schemeClr>
                </a:solidFill>
              </a:rPr>
              <a:t>Ve toplumun ihtiyaç </a:t>
            </a:r>
            <a:r>
              <a:rPr lang="tr-TR" dirty="0">
                <a:solidFill>
                  <a:schemeClr val="bg2">
                    <a:lumMod val="75000"/>
                  </a:schemeClr>
                </a:solidFill>
              </a:rPr>
              <a:t>duyduğu değerli bir şirket olmayı, böylece paydaşlar açısından kurumsal değeri, finansal açıdan </a:t>
            </a:r>
            <a:r>
              <a:rPr lang="tr-TR" dirty="0" smtClean="0">
                <a:solidFill>
                  <a:schemeClr val="bg2">
                    <a:lumMod val="75000"/>
                  </a:schemeClr>
                </a:solidFill>
              </a:rPr>
              <a:t>işletme değerini </a:t>
            </a:r>
            <a:r>
              <a:rPr lang="tr-TR" dirty="0">
                <a:solidFill>
                  <a:schemeClr val="bg2">
                    <a:lumMod val="75000"/>
                  </a:schemeClr>
                </a:solidFill>
              </a:rPr>
              <a:t>artırmayı hedefleyeceğiz. Bu bağlamda tedarikçilerimiz, iş ortaklarımız ve tüm çalışanlarımıza </a:t>
            </a:r>
            <a:r>
              <a:rPr lang="tr-TR" dirty="0" smtClean="0">
                <a:solidFill>
                  <a:schemeClr val="bg2">
                    <a:lumMod val="75000"/>
                  </a:schemeClr>
                </a:solidFill>
              </a:rPr>
              <a:t>özverili çalışmaları </a:t>
            </a:r>
            <a:r>
              <a:rPr lang="tr-TR" dirty="0">
                <a:solidFill>
                  <a:schemeClr val="bg2">
                    <a:lumMod val="75000"/>
                  </a:schemeClr>
                </a:solidFill>
              </a:rPr>
              <a:t>için teşekkür </a:t>
            </a:r>
            <a:r>
              <a:rPr lang="tr-TR" dirty="0" smtClean="0">
                <a:solidFill>
                  <a:schemeClr val="bg2">
                    <a:lumMod val="75000"/>
                  </a:schemeClr>
                </a:solidFill>
              </a:rPr>
              <a:t>ediyorum.</a:t>
            </a:r>
          </a:p>
          <a:p>
            <a:pPr marL="0" indent="0">
              <a:buNone/>
            </a:pPr>
            <a:endParaRPr lang="tr-TR" dirty="0" smtClean="0">
              <a:solidFill>
                <a:schemeClr val="bg2">
                  <a:lumMod val="75000"/>
                </a:schemeClr>
              </a:solidFill>
            </a:endParaRPr>
          </a:p>
          <a:p>
            <a:pPr marL="0" indent="0">
              <a:buNone/>
            </a:pPr>
            <a:r>
              <a:rPr lang="tr-TR" dirty="0" smtClean="0">
                <a:solidFill>
                  <a:schemeClr val="bg2">
                    <a:lumMod val="75000"/>
                  </a:schemeClr>
                </a:solidFill>
              </a:rPr>
              <a:t>Saygılarımla.</a:t>
            </a:r>
          </a:p>
          <a:p>
            <a:pPr marL="0" indent="0">
              <a:buNone/>
            </a:pPr>
            <a:r>
              <a:rPr lang="tr-TR" dirty="0" err="1" smtClean="0">
                <a:solidFill>
                  <a:schemeClr val="bg2">
                    <a:lumMod val="75000"/>
                  </a:schemeClr>
                </a:solidFill>
              </a:rPr>
              <a:t>A.Kadir</a:t>
            </a:r>
            <a:r>
              <a:rPr lang="tr-TR" dirty="0" smtClean="0">
                <a:solidFill>
                  <a:schemeClr val="bg2">
                    <a:lumMod val="75000"/>
                  </a:schemeClr>
                </a:solidFill>
              </a:rPr>
              <a:t> Doğruöz</a:t>
            </a:r>
          </a:p>
          <a:p>
            <a:pPr marL="0" indent="0">
              <a:buNone/>
            </a:pPr>
            <a:r>
              <a:rPr lang="tr-TR" dirty="0" smtClean="0">
                <a:solidFill>
                  <a:schemeClr val="bg2">
                    <a:lumMod val="75000"/>
                  </a:schemeClr>
                </a:solidFill>
              </a:rPr>
              <a:t>Genel Müdür</a:t>
            </a:r>
            <a:endParaRPr lang="tr-TR" dirty="0">
              <a:solidFill>
                <a:schemeClr val="bg2">
                  <a:lumMod val="75000"/>
                </a:schemeClr>
              </a:solidFill>
            </a:endParaRPr>
          </a:p>
        </p:txBody>
      </p:sp>
    </p:spTree>
    <p:extLst>
      <p:ext uri="{BB962C8B-B14F-4D97-AF65-F5344CB8AC3E}">
        <p14:creationId xmlns:p14="http://schemas.microsoft.com/office/powerpoint/2010/main" val="25978266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56705" y="183804"/>
            <a:ext cx="8617297" cy="1746596"/>
          </a:xfrm>
        </p:spPr>
        <p:txBody>
          <a:bodyPr/>
          <a:lstStyle/>
          <a:p>
            <a:r>
              <a:rPr lang="tr-TR" dirty="0"/>
              <a:t>ÖDÜL &amp; SERTİFİKALARIMIZ</a:t>
            </a: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85513" y="1118521"/>
            <a:ext cx="2620082" cy="25787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3026" y="1176711"/>
            <a:ext cx="2497323" cy="25206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3306" y="3963016"/>
            <a:ext cx="2682899" cy="2647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Resi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3680" y="4071287"/>
            <a:ext cx="2521915" cy="2430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Resim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697" y="1264919"/>
            <a:ext cx="2457796" cy="23441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Resi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2518" y="4071287"/>
            <a:ext cx="2522129" cy="2430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9386938"/>
      </p:ext>
    </p:extLst>
  </p:cSld>
  <p:clrMapOvr>
    <a:masterClrMapping/>
  </p:clrMapOvr>
  <p:timing>
    <p:tnLst>
      <p:par>
        <p:cTn id="1" dur="indefinite" restart="never" nodeType="tmRoot"/>
      </p:par>
    </p:tnLst>
  </p:timing>
</p:sld>
</file>

<file path=ppt/theme/theme1.xml><?xml version="1.0" encoding="utf-8"?>
<a:theme xmlns:a="http://schemas.openxmlformats.org/drawingml/2006/main" name="Yüzeyler">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8879</TotalTime>
  <Words>4877</Words>
  <Application>Microsoft Office PowerPoint</Application>
  <PresentationFormat>Geniş ekran</PresentationFormat>
  <Paragraphs>492</Paragraphs>
  <Slides>62</Slides>
  <Notes>0</Notes>
  <HiddenSlides>0</HiddenSlides>
  <MMClips>0</MMClips>
  <ScaleCrop>false</ScaleCrop>
  <HeadingPairs>
    <vt:vector size="8" baseType="variant">
      <vt:variant>
        <vt:lpstr>Kullanılan Yazı Tipleri</vt:lpstr>
      </vt:variant>
      <vt:variant>
        <vt:i4>5</vt:i4>
      </vt:variant>
      <vt:variant>
        <vt:lpstr>Tema</vt:lpstr>
      </vt:variant>
      <vt:variant>
        <vt:i4>1</vt:i4>
      </vt:variant>
      <vt:variant>
        <vt:lpstr>Eklenmiş OLE Hizmet Programları</vt:lpstr>
      </vt:variant>
      <vt:variant>
        <vt:i4>1</vt:i4>
      </vt:variant>
      <vt:variant>
        <vt:lpstr>Slayt Başlıkları</vt:lpstr>
      </vt:variant>
      <vt:variant>
        <vt:i4>62</vt:i4>
      </vt:variant>
    </vt:vector>
  </HeadingPairs>
  <TitlesOfParts>
    <vt:vector size="69" baseType="lpstr">
      <vt:lpstr>Arial</vt:lpstr>
      <vt:lpstr>Calibri</vt:lpstr>
      <vt:lpstr>Trebuchet MS</vt:lpstr>
      <vt:lpstr>Wingdings</vt:lpstr>
      <vt:lpstr>Wingdings 3</vt:lpstr>
      <vt:lpstr>Yüzeyler</vt:lpstr>
      <vt:lpstr>Çalışma Sayfası</vt:lpstr>
      <vt:lpstr>Villa Sunflower Otel </vt:lpstr>
      <vt:lpstr>    01-Giriş </vt:lpstr>
      <vt:lpstr> 03 –Atık Yönetimi</vt:lpstr>
      <vt:lpstr>               05 – Doğal Hayatı Koruma ve Kültürel                     Miras  06 –Yöresel Lezzetler     07 – Personel Eğitimleri ve Sosyal Faaliyetler </vt:lpstr>
      <vt:lpstr>                           Rapor Hakkında   Otelimizde bulunan kalite sistemleri ile birlikte hem çevre için hem de misafirlerimiz için genel verimliliğimizi, kalitemizi ve çevresel performansımızı arttırmayı hedefliyoruz. Bu doğrultuda çevresel etkilerin azaltılması, enerji, su ve atık yönetimi, yerel halka ekonomik ve sosyal olarak fayda sağlama ve çevreyi koruma gibi sürdürülebilirlik kavramı içinde yer alan birçok konuda çalışmalarımıza devam etmekteyiz. Sürdürülebilirlik çevresel, ekonomik ve sosyal faktörlerin insan ve çevre yararına bir araya getirilmesi olarak tanımlanabilmektedir. Sürdürülebilirlik kapsamında otelimizin temel sorumlulukları;  1.Geri dönüşüm ve yeniden kullanım fırsatlarını yaratmak ve değerlendirmek, 2.Enerji verimliliğini sürekli iyileştirmek ve karbon salınımından dolayı oluşan olumsuz etkiyi en düşük seviyeye indirgemek , 3. Neden olunan her türlü çevresel etkiyi azaltmak, 4.Sürdürülebilirliğin temellerini oluşturan sosyal ve ekonomik faktörler en az çevre kadar önem arz etmektedir.      </vt:lpstr>
      <vt:lpstr>PowerPoint Sunusu</vt:lpstr>
      <vt:lpstr>GENEL MÜDÜR MESAJI</vt:lpstr>
      <vt:lpstr>GENEL MÜDÜR MESAJI</vt:lpstr>
      <vt:lpstr>ÖDÜL &amp; SERTİFİKALARIMIZ</vt:lpstr>
      <vt:lpstr>02 BÖLÜM</vt:lpstr>
      <vt:lpstr>TOPLUMA UYUM POLİTİKAMIZ</vt:lpstr>
      <vt:lpstr>PowerPoint Sunusu</vt:lpstr>
      <vt:lpstr>ÇEVRE VE SOSYAL POLİTİKAMIZ  Yaşadığımız çevre ve içinde bulunduğumuz topluma karşı koruyucu ve destekleyici olmak, bize ve bizden sonra gelecek kuşaklara yaşanılabilir bir gelecek bırakmak ‘Sosyal ve Çevresel Politikamızın’ temelidir. Bu amaç doğrultusunda elimizden gelen tüm gayreti göstererek; Çevre ile ilgili kesin amaç ve hedefler belirleyip, grubun çevre ile ilgili girişimlerinin temel unsuru olarak inceleme sürecini entegre ederiz. Daha az sayıda kaynak kullanmak ve asgari düzeyde enerji tüketmek suretiyle otel, yemek hizmeti, tesis ve diğer ilgili hizmetlerimizi, daha etkin ve kârlı bir faaliyet gösterecek şekilde tesis eder, yönetir ve muhafaza ederiz.  Faaliyetlerimizi kontrol altında tutarak; su tüketimi, kimyasal tüketim ve atık üretimimizi azaltırız. Kullandığımız kimyasalları seçiminde doğayı korumayı öncelikli ilke olarak kabul ederiz. Sürekli olarak çevresel faaliyet geliştirerek faaliyetlerimizin çevre üzerindeki etkilerini aza indirgeriz. Çalışanlarımız, müşterilerimiz, tedarikçilerimiz ve genel olarak toplum arasında çevre konusunda bilinç oluşturmak için etkinlikler düzenleriz. Aynı zamanda ihtiyaç sahibi insanlarla ilgili proje etkinlikleri düzenler ve bu etkinliklere katılım sağlarız. Yaptığımız faaliyetler bölgemizdeki yaşayan insanların hem mesleki gelişimlerini hem de ihtiyaç sahibi insanları imkânlardan yararlandırır.   </vt:lpstr>
      <vt:lpstr>İŞ SAĞLIĞI VE GÜVENLİĞİ POLİTİKAMIZ </vt:lpstr>
      <vt:lpstr>İŞ SAĞLIĞI VE GÜVENLİĞİ POLİTİKAMIZ</vt:lpstr>
      <vt:lpstr>SÜRDÜRÜLEBİLİRLİK POLİTİKAMIZ </vt:lpstr>
      <vt:lpstr>PowerPoint Sunusu</vt:lpstr>
      <vt:lpstr>ÇOCUK KORUMA POLİTİKAMIZ </vt:lpstr>
      <vt:lpstr>KADIN HAKLARI VE CİNSİYET EŞİTLİĞİ POLİTİKASI </vt:lpstr>
      <vt:lpstr>DEZAVANTAJLI SAĞLIĞI VE GÜVENLİĞİ POLİTİKAMIZ</vt:lpstr>
      <vt:lpstr>03 BÖLÜM ATIK YÖNETİMİ</vt:lpstr>
      <vt:lpstr>PowerPoint Sunusu</vt:lpstr>
      <vt:lpstr>TEHLİKELİ ATIKLAR </vt:lpstr>
      <vt:lpstr>ORGANİK ATIKLAR </vt:lpstr>
      <vt:lpstr>KİMYASAL TÜKETİMİ</vt:lpstr>
      <vt:lpstr>04 BÖLÜM ENERJİ YÖNETİMİ</vt:lpstr>
      <vt:lpstr>PowerPoint Sunusu</vt:lpstr>
      <vt:lpstr>ELEKTİRİK TÜKETİMİ</vt:lpstr>
      <vt:lpstr>DOĞALGAZ TÜKETİMİ</vt:lpstr>
      <vt:lpstr>SU TÜKETİMİ </vt:lpstr>
      <vt:lpstr>MOTORİN&amp; LPG TÜKETİMİ</vt:lpstr>
      <vt:lpstr>PowerPoint Sunusu</vt:lpstr>
      <vt:lpstr>KARBON SALINIMI</vt:lpstr>
      <vt:lpstr>KARBON SALINIMI</vt:lpstr>
      <vt:lpstr>GERİ DÖNÜŞÜM PROJELERİMİZ </vt:lpstr>
      <vt:lpstr>  GERİ DÖNÜŞÜM PROJELERİMİZ </vt:lpstr>
      <vt:lpstr>05 BÖLÜM DOĞAL HAYATI KORUMA VE KÜLTÜREL MİRAS</vt:lpstr>
      <vt:lpstr>PowerPoint Sunusu</vt:lpstr>
      <vt:lpstr>       Villa Sunflower Otel olarak ,bahçemizde hem doğal mirası korumak adına hemde kendi kültürümüzü tanıtmak amaçlı su kuyumuz bulunmaktadır. İlgilenen misafirlere bilgilendirme yapılmaktadır.  Herhangi bir su sarfiyatı sağlamamakla - sadece görsel amaçlı konumlandırılmıştır - beraber ,eski yıllarda açılan su kuyusu restore edilerek  günümüze kadar ulaşmış ,tesis olarak bizlerde gerekli bakım ve revizeyi yaparak doğal hayatı koruma ve kültürel mirasa katkı sağlamak amaçlı misafirlerimizin  beğenisine sunmuş bulunmaktayız .</vt:lpstr>
      <vt:lpstr>DOĞAL HAYATI KORUMA VE KÜLTÜREL MİRAS</vt:lpstr>
      <vt:lpstr>DOĞAL HAYATI KORUMA VE KÜLTÜREL MİRAS</vt:lpstr>
      <vt:lpstr>DOĞAL HAYATI KORUMA VE KÜLTÜREL MİRAS</vt:lpstr>
      <vt:lpstr>DOĞAL HAYATI KORUMA VE KÜLTÜREL MİRAS</vt:lpstr>
      <vt:lpstr>DOĞAL HAYATI KORUMA VE KÜLTÜREL MİRAS</vt:lpstr>
      <vt:lpstr>DOĞAL HAYATI KORUMA VE KÜLTÜREL MİRAS</vt:lpstr>
      <vt:lpstr>DOĞAL HAYATI KORUMA VE KÜLTÜREL MİRAS</vt:lpstr>
      <vt:lpstr>DOĞAL HAYATI KORUMA VE KÜLTÜREL MİRAS</vt:lpstr>
      <vt:lpstr>DOĞAL HAYATI KORUMA VE KÜLTÜREL MİRAS</vt:lpstr>
      <vt:lpstr>06 BÖLÜM  YÖRESEL LEZZETLER</vt:lpstr>
      <vt:lpstr>PowerPoint Sunusu</vt:lpstr>
      <vt:lpstr>PowerPoint Sunusu</vt:lpstr>
      <vt:lpstr>Alanya Gülüklü (Hülüklü) Çorba</vt:lpstr>
      <vt:lpstr>07 BÖLÜM  PERSONEL EĞİTİMLERİ VE SOSYAL FAALİYETLER</vt:lpstr>
      <vt:lpstr>PowerPoint Sunusu</vt:lpstr>
      <vt:lpstr>PERSONEL EĞİTİMLERİ VE SOSYAL FAALİYETLER</vt:lpstr>
      <vt:lpstr>PowerPoint Sunusu</vt:lpstr>
      <vt:lpstr>Sosyal Faaliyetler </vt:lpstr>
      <vt:lpstr>PowerPoint Sunusu</vt:lpstr>
      <vt:lpstr>PowerPoint Sunusu</vt:lpstr>
      <vt:lpstr>PERSONEL EĞİTİMLERİ VE SOSYAL FAALİYETLER</vt:lpstr>
      <vt:lpstr>PERSONEL EĞİTİMLERİ VE SOSYAL FAALİYETLER</vt:lpstr>
      <vt:lpstr>Villa Sunflower Otel </vt:lpstr>
    </vt:vector>
  </TitlesOfParts>
  <Company>NouS/TncTR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Villa Sunflower Otel</dc:title>
  <dc:creator>W10</dc:creator>
  <cp:lastModifiedBy>W10</cp:lastModifiedBy>
  <cp:revision>194</cp:revision>
  <dcterms:created xsi:type="dcterms:W3CDTF">2023-09-27T07:07:23Z</dcterms:created>
  <dcterms:modified xsi:type="dcterms:W3CDTF">2024-10-10T06:56:46Z</dcterms:modified>
</cp:coreProperties>
</file>